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69_4715A1B3.xml" ContentType="application/vnd.ms-powerpoint.comments+xml"/>
  <Override PartName="/ppt/comments/modernComment_167_E3BBC172.xml" ContentType="application/vnd.ms-powerpoint.comments+xml"/>
  <Override PartName="/ppt/comments/modernComment_16B_BADA6C9E.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361" r:id="rId4"/>
    <p:sldId id="367" r:id="rId5"/>
    <p:sldId id="350" r:id="rId6"/>
    <p:sldId id="343" r:id="rId7"/>
    <p:sldId id="348" r:id="rId8"/>
    <p:sldId id="359" r:id="rId9"/>
    <p:sldId id="370" r:id="rId10"/>
    <p:sldId id="368" r:id="rId11"/>
    <p:sldId id="365" r:id="rId12"/>
    <p:sldId id="366" r:id="rId13"/>
    <p:sldId id="363" r:id="rId14"/>
    <p:sldId id="371" r:id="rId15"/>
    <p:sldId id="3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EA1773-E1BC-6682-BD49-F0D5B00CA05C}" name="Walid Abi Akar" initials="WA" userId="S::wabiakar@civi.ca::b6281a11-e791-43c0-8c21-b77f06f7021a" providerId="AD"/>
  <p188:author id="{2D7E01F2-98CE-9930-7B76-1502F2932F92}" name="Briana Sullivan" initials="BS" userId="S::bsullivan@civi.ca::ea117b7f-e11f-40f2-bea6-738ef05052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0"/>
    <a:srgbClr val="FF2D2D"/>
    <a:srgbClr val="3CACE1"/>
    <a:srgbClr val="F4CD27"/>
    <a:srgbClr val="9AC847"/>
    <a:srgbClr val="0B3C5C"/>
    <a:srgbClr val="130E98"/>
    <a:srgbClr val="DCAE55"/>
    <a:srgbClr val="CFA559"/>
    <a:srgbClr val="191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94660"/>
  </p:normalViewPr>
  <p:slideViewPr>
    <p:cSldViewPr snapToGrid="0">
      <p:cViewPr varScale="1">
        <p:scale>
          <a:sx n="90" d="100"/>
          <a:sy n="90" d="100"/>
        </p:scale>
        <p:origin x="64"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modernComment_167_E3BBC172.xml><?xml version="1.0" encoding="utf-8"?>
<p188:cmLst xmlns:a="http://schemas.openxmlformats.org/drawingml/2006/main" xmlns:r="http://schemas.openxmlformats.org/officeDocument/2006/relationships" xmlns:p188="http://schemas.microsoft.com/office/powerpoint/2018/8/main">
  <p188:cm id="{0AA76039-FA9A-4830-84B5-832DDE355ED9}" authorId="{2D7E01F2-98CE-9930-7B76-1502F2932F92}" created="2023-11-01T14:16:01.139">
    <pc:sldMkLst xmlns:pc="http://schemas.microsoft.com/office/powerpoint/2013/main/command">
      <pc:docMk/>
      <pc:sldMk cId="3820732786" sldId="359"/>
    </pc:sldMkLst>
    <p188:txBody>
      <a:bodyPr/>
      <a:lstStyle/>
      <a:p>
        <a:r>
          <a:rPr lang="en-CA"/>
          <a:t>Check these - on the website it lists Marchmount as private system with no service &amp; as a place with just water service, but in the RFP it just says they have water service. </a:t>
        </a:r>
      </a:p>
    </p188:txBody>
  </p188:cm>
</p188:cmLst>
</file>

<file path=ppt/comments/modernComment_169_4715A1B3.xml><?xml version="1.0" encoding="utf-8"?>
<p188:cmLst xmlns:a="http://schemas.openxmlformats.org/drawingml/2006/main" xmlns:r="http://schemas.openxmlformats.org/officeDocument/2006/relationships" xmlns:p188="http://schemas.microsoft.com/office/powerpoint/2018/8/main">
  <p188:cm id="{E2680A9A-71B9-45FA-B851-0453573CC76F}" authorId="{2D7E01F2-98CE-9930-7B76-1502F2932F92}" created="2023-11-15T16:07:08.329">
    <ac:txMkLst xmlns:ac="http://schemas.microsoft.com/office/drawing/2013/main/command">
      <pc:docMk xmlns:pc="http://schemas.microsoft.com/office/powerpoint/2013/main/command"/>
      <pc:sldMk xmlns:pc="http://schemas.microsoft.com/office/powerpoint/2013/main/command" cId="1192599987" sldId="361"/>
      <ac:spMk id="11" creationId="{0C0CB3B1-584B-4373-630C-21E8A13A44BA}"/>
      <ac:txMk cp="316" len="28">
        <ac:context len="911" hash="1698606331"/>
      </ac:txMk>
    </ac:txMkLst>
    <p188:pos x="2313551" y="714974"/>
    <p188:txBody>
      <a:bodyPr/>
      <a:lstStyle/>
      <a:p>
        <a:r>
          <a:rPr lang="en-CA"/>
          <a:t>Is there a 2051 expected population growth (i.e. 30-year planning period)</a:t>
        </a:r>
      </a:p>
    </p188:txBody>
  </p188:cm>
</p188:cmLst>
</file>

<file path=ppt/comments/modernComment_16B_BADA6C9E.xml><?xml version="1.0" encoding="utf-8"?>
<p188:cmLst xmlns:a="http://schemas.openxmlformats.org/drawingml/2006/main" xmlns:r="http://schemas.openxmlformats.org/officeDocument/2006/relationships" xmlns:p188="http://schemas.microsoft.com/office/powerpoint/2018/8/main">
  <p188:cm id="{A6ADE9F8-9388-4481-AC99-E9E45CDBFDEB}" authorId="{2D7E01F2-98CE-9930-7B76-1502F2932F92}" created="2023-11-01T15:19:23.406">
    <ac:txMkLst xmlns:ac="http://schemas.microsoft.com/office/drawing/2013/main/command">
      <pc:docMk xmlns:pc="http://schemas.microsoft.com/office/powerpoint/2013/main/command"/>
      <pc:sldMk xmlns:pc="http://schemas.microsoft.com/office/powerpoint/2013/main/command" cId="3134876830" sldId="363"/>
      <ac:spMk id="36" creationId="{09FD0375-F161-3AA3-3972-5CA3AD99E3F6}"/>
      <ac:txMk cp="0" len="28">
        <ac:context len="871" hash="2572665442"/>
      </ac:txMk>
    </ac:txMkLst>
    <p188:pos x="2358783" y="289466"/>
    <p188:txBody>
      <a:bodyPr/>
      <a:lstStyle/>
      <a:p>
        <a:r>
          <a:rPr lang="en-CA"/>
          <a:t>Please feel free to update the proposed analysis approach. I just have a general blanket statement for everything and tried to get most of the basic objectives from the RFP.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7408-8116-7E34-41D3-801DF3ABB9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CBB144C-DC3B-F05D-CBB6-3D11AEFDB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FC8DC36-0B79-43CB-AD0F-93295F44B8DE}"/>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5" name="Footer Placeholder 4">
            <a:extLst>
              <a:ext uri="{FF2B5EF4-FFF2-40B4-BE49-F238E27FC236}">
                <a16:creationId xmlns:a16="http://schemas.microsoft.com/office/drawing/2014/main" id="{00721069-6A0F-7EA4-B126-9DD0743C7BE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11B8790-7DA0-B4AA-D3DB-2FFC1BAE3A54}"/>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2703410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1418-698E-3576-18F2-7C7957E5F01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8174CB0-AEA0-B116-747D-35314C53AA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424BC17-6A3B-1A47-9834-58BF093F3710}"/>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5" name="Footer Placeholder 4">
            <a:extLst>
              <a:ext uri="{FF2B5EF4-FFF2-40B4-BE49-F238E27FC236}">
                <a16:creationId xmlns:a16="http://schemas.microsoft.com/office/drawing/2014/main" id="{17568BA3-7AB5-0192-9D09-2092A05354F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A4DE3F-EDC3-5C9B-4031-B5AFAC29CE70}"/>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1128636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1CA36-4CDF-7DFE-E751-9F2DB2F30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94D8FEC-9636-133C-308B-99D91D70E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E4E4265-BA26-253E-FD91-89C268DF4E5B}"/>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5" name="Footer Placeholder 4">
            <a:extLst>
              <a:ext uri="{FF2B5EF4-FFF2-40B4-BE49-F238E27FC236}">
                <a16:creationId xmlns:a16="http://schemas.microsoft.com/office/drawing/2014/main" id="{B547A12A-10B1-1F83-D04D-0D8FC7DE0C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D09A656-34B4-1D85-5CCC-9E1AECA95934}"/>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105593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8765C-4B1F-D2C5-ADB2-F1F27FB9933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A727DE-C368-D499-A5E6-2E31EF7E26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81ABD85-EBAE-AC7D-03B3-A8FA55EB491B}"/>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5" name="Footer Placeholder 4">
            <a:extLst>
              <a:ext uri="{FF2B5EF4-FFF2-40B4-BE49-F238E27FC236}">
                <a16:creationId xmlns:a16="http://schemas.microsoft.com/office/drawing/2014/main" id="{82205B74-477D-8734-7E80-1CE61BAFAA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DA3165F-6C58-5FF8-E45A-F5A6DB9E461A}"/>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3933602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AD38-A544-70B5-3B59-E499EE5E7D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E0196C5-9EFD-0CBC-83CA-4762B11BD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B0B1DC-879A-1E32-AEB7-62D862174130}"/>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5" name="Footer Placeholder 4">
            <a:extLst>
              <a:ext uri="{FF2B5EF4-FFF2-40B4-BE49-F238E27FC236}">
                <a16:creationId xmlns:a16="http://schemas.microsoft.com/office/drawing/2014/main" id="{26F5FD8C-B97F-3D94-C33A-5A354BCC09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D8F7F3-BE5C-30EE-8083-1A24F0FBE543}"/>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628098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A21A-57B5-7570-B340-B357075A3A1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9FA56FF-931F-DB19-D0C5-51F62B9EA2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FC3B355-BAC5-56D5-0951-935EA7076A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7BA2E2F-6530-FD41-7109-5643953AFE6A}"/>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6" name="Footer Placeholder 5">
            <a:extLst>
              <a:ext uri="{FF2B5EF4-FFF2-40B4-BE49-F238E27FC236}">
                <a16:creationId xmlns:a16="http://schemas.microsoft.com/office/drawing/2014/main" id="{147DA561-638C-20B2-35CB-C78E5A26FCE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0A4FFEF-98C0-98AA-A4FC-AD7950C67E7A}"/>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407020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A6D8-86D5-0AA2-0650-531908C1311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7B4FD17-214F-C10E-DD9E-C7FCBE72E2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4A79A5-DE42-4509-9ACC-F92547740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7781894-8CD3-385C-4D29-35D7DC7123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DDEE3-4C8C-F54C-FFDD-2D58E4BD29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DA2695D-4B1C-6524-5B4A-996130196EEA}"/>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8" name="Footer Placeholder 7">
            <a:extLst>
              <a:ext uri="{FF2B5EF4-FFF2-40B4-BE49-F238E27FC236}">
                <a16:creationId xmlns:a16="http://schemas.microsoft.com/office/drawing/2014/main" id="{F093818E-6983-303A-7248-ABE073FBAB4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5F01D07-9F24-4032-ABD7-24B9A02AC973}"/>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150759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2E427-D71A-5687-CEE3-701976E3BB7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57F2EFB-5BC8-9D4C-FB8A-A0249D3BCAA4}"/>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4" name="Footer Placeholder 3">
            <a:extLst>
              <a:ext uri="{FF2B5EF4-FFF2-40B4-BE49-F238E27FC236}">
                <a16:creationId xmlns:a16="http://schemas.microsoft.com/office/drawing/2014/main" id="{AA599662-D711-206A-0313-D5FDA9702A6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F5DFBE4-E395-47C9-DCBE-94071C0E3E22}"/>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402362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64E745-8987-E54C-C67D-C65A5398D8AD}"/>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3" name="Footer Placeholder 2">
            <a:extLst>
              <a:ext uri="{FF2B5EF4-FFF2-40B4-BE49-F238E27FC236}">
                <a16:creationId xmlns:a16="http://schemas.microsoft.com/office/drawing/2014/main" id="{5509B0F2-BE66-6F9E-43C5-E1E50CAEE65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F96AA25-D327-FA93-6C21-19F211B42022}"/>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411994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8311-2255-8739-61D8-2B543C0441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38ACE76-8688-C66B-9E8F-1CF9DE7479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BC0E879-F507-4AA2-A8ED-A113AF385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962694-A632-ED89-AA01-7C28CA2C41C4}"/>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6" name="Footer Placeholder 5">
            <a:extLst>
              <a:ext uri="{FF2B5EF4-FFF2-40B4-BE49-F238E27FC236}">
                <a16:creationId xmlns:a16="http://schemas.microsoft.com/office/drawing/2014/main" id="{650F0AB1-D206-1CF2-6A16-E6613B875C7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98D94E0-3A91-EE3C-B370-155FAE945903}"/>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3672399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B65D-CEE3-1F53-7D28-055F11CA7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0289518-A775-E955-CD0B-A6D980D40D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EFA97CD-7322-DFD1-DBA0-4D65F31F3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41911-17DC-1A1E-2519-2271A6363B86}"/>
              </a:ext>
            </a:extLst>
          </p:cNvPr>
          <p:cNvSpPr>
            <a:spLocks noGrp="1"/>
          </p:cNvSpPr>
          <p:nvPr>
            <p:ph type="dt" sz="half" idx="10"/>
          </p:nvPr>
        </p:nvSpPr>
        <p:spPr/>
        <p:txBody>
          <a:bodyPr/>
          <a:lstStyle/>
          <a:p>
            <a:fld id="{21606156-A71C-4B47-BCD4-08DD2EFAC5B4}" type="datetimeFigureOut">
              <a:rPr lang="en-CA" smtClean="0"/>
              <a:t>2023-12-04</a:t>
            </a:fld>
            <a:endParaRPr lang="en-CA"/>
          </a:p>
        </p:txBody>
      </p:sp>
      <p:sp>
        <p:nvSpPr>
          <p:cNvPr id="6" name="Footer Placeholder 5">
            <a:extLst>
              <a:ext uri="{FF2B5EF4-FFF2-40B4-BE49-F238E27FC236}">
                <a16:creationId xmlns:a16="http://schemas.microsoft.com/office/drawing/2014/main" id="{1B6F8FD4-520A-9A2F-FA75-B36A63C84E0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F3EED18-3FFD-94DB-A25E-16863FC0454D}"/>
              </a:ext>
            </a:extLst>
          </p:cNvPr>
          <p:cNvSpPr>
            <a:spLocks noGrp="1"/>
          </p:cNvSpPr>
          <p:nvPr>
            <p:ph type="sldNum" sz="quarter" idx="12"/>
          </p:nvPr>
        </p:nvSpPr>
        <p:spPr/>
        <p:txBody>
          <a:bodyPr/>
          <a:lstStyle/>
          <a:p>
            <a:fld id="{4E476658-958E-48C5-A947-F08B7DFC51E3}" type="slidenum">
              <a:rPr lang="en-CA" smtClean="0"/>
              <a:t>‹#›</a:t>
            </a:fld>
            <a:endParaRPr lang="en-CA"/>
          </a:p>
        </p:txBody>
      </p:sp>
    </p:spTree>
    <p:extLst>
      <p:ext uri="{BB962C8B-B14F-4D97-AF65-F5344CB8AC3E}">
        <p14:creationId xmlns:p14="http://schemas.microsoft.com/office/powerpoint/2010/main" val="103940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0CA724-AF08-FFDA-0EE5-707CEF5D2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7FB8E5B-CC8D-20C8-350A-75311A2A81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3EF3AF-0385-6D6F-2568-5229E405B7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06156-A71C-4B47-BCD4-08DD2EFAC5B4}" type="datetimeFigureOut">
              <a:rPr lang="en-CA" smtClean="0"/>
              <a:t>2023-12-04</a:t>
            </a:fld>
            <a:endParaRPr lang="en-CA"/>
          </a:p>
        </p:txBody>
      </p:sp>
      <p:sp>
        <p:nvSpPr>
          <p:cNvPr id="5" name="Footer Placeholder 4">
            <a:extLst>
              <a:ext uri="{FF2B5EF4-FFF2-40B4-BE49-F238E27FC236}">
                <a16:creationId xmlns:a16="http://schemas.microsoft.com/office/drawing/2014/main" id="{4EE4EA17-63FF-6F50-6065-2EE41B935B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8FD7BE55-6B25-FFC9-9578-1777EC6D17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76658-958E-48C5-A947-F08B7DFC51E3}" type="slidenum">
              <a:rPr lang="en-CA" smtClean="0"/>
              <a:t>‹#›</a:t>
            </a:fld>
            <a:endParaRPr lang="en-CA"/>
          </a:p>
        </p:txBody>
      </p:sp>
    </p:spTree>
    <p:extLst>
      <p:ext uri="{BB962C8B-B14F-4D97-AF65-F5344CB8AC3E}">
        <p14:creationId xmlns:p14="http://schemas.microsoft.com/office/powerpoint/2010/main" val="73856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18" Type="http://schemas.openxmlformats.org/officeDocument/2006/relationships/image" Target="../media/image2.png"/><Relationship Id="rId3" Type="http://schemas.openxmlformats.org/officeDocument/2006/relationships/image" Target="../media/image11.svg"/><Relationship Id="rId7" Type="http://schemas.openxmlformats.org/officeDocument/2006/relationships/image" Target="../media/image30.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10.pn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1.png"/><Relationship Id="rId5" Type="http://schemas.openxmlformats.org/officeDocument/2006/relationships/image" Target="../media/image13.svg"/><Relationship Id="rId15" Type="http://schemas.openxmlformats.org/officeDocument/2006/relationships/image" Target="../media/image35.png"/><Relationship Id="rId10" Type="http://schemas.openxmlformats.org/officeDocument/2006/relationships/image" Target="../media/image27.png"/><Relationship Id="rId4" Type="http://schemas.openxmlformats.org/officeDocument/2006/relationships/image" Target="../media/image12.png"/><Relationship Id="rId9" Type="http://schemas.microsoft.com/office/2007/relationships/hdphoto" Target="../media/hdphoto4.wdp"/><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svg"/><Relationship Id="rId7" Type="http://schemas.openxmlformats.org/officeDocument/2006/relationships/image" Target="../media/image38.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svg"/><Relationship Id="rId7" Type="http://schemas.openxmlformats.org/officeDocument/2006/relationships/image" Target="../media/image39.png"/><Relationship Id="rId12"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1.png"/><Relationship Id="rId5" Type="http://schemas.openxmlformats.org/officeDocument/2006/relationships/image" Target="../media/image13.svg"/><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4.png"/><Relationship Id="rId2" Type="http://schemas.microsoft.com/office/2018/10/relationships/comments" Target="../comments/modernComment_16B_BADA6C9E.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1.sv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4.png"/><Relationship Id="rId5" Type="http://schemas.openxmlformats.org/officeDocument/2006/relationships/image" Target="../media/image13.svg"/><Relationship Id="rId15" Type="http://schemas.openxmlformats.org/officeDocument/2006/relationships/image" Target="../media/image2.png"/><Relationship Id="rId10" Type="http://schemas.microsoft.com/office/2007/relationships/hdphoto" Target="../media/hdphoto6.wdp"/><Relationship Id="rId4" Type="http://schemas.openxmlformats.org/officeDocument/2006/relationships/image" Target="../media/image12.png"/><Relationship Id="rId9" Type="http://schemas.openxmlformats.org/officeDocument/2006/relationships/image" Target="../media/image43.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svg"/><Relationship Id="rId7"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microsoft.com/office/2018/10/relationships/comments" Target="../comments/modernComment_169_4715A1B3.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image" Target="../media/image11.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1.sv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9.emf"/></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sv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1.svg"/><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13.sv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22.png"/><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svg"/><Relationship Id="rId7"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png"/><Relationship Id="rId2" Type="http://schemas.microsoft.com/office/2018/10/relationships/comments" Target="../comments/modernComment_167_E3BBC172.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11.sv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sv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84870E7A-F6C8-06EF-40D0-2EBBF6C0D21C}"/>
              </a:ext>
            </a:extLst>
          </p:cNvPr>
          <p:cNvPicPr>
            <a:picLocks noChangeAspect="1"/>
          </p:cNvPicPr>
          <p:nvPr/>
        </p:nvPicPr>
        <p:blipFill rotWithShape="1">
          <a:blip r:embed="rId2">
            <a:extLst>
              <a:ext uri="{28A0092B-C50C-407E-A947-70E740481C1C}">
                <a14:useLocalDpi xmlns:a14="http://schemas.microsoft.com/office/drawing/2010/main" val="0"/>
              </a:ext>
            </a:extLst>
          </a:blip>
          <a:srcRect l="821" r="1054" b="21152"/>
          <a:stretch/>
        </p:blipFill>
        <p:spPr>
          <a:xfrm>
            <a:off x="0" y="1"/>
            <a:ext cx="12192000" cy="6857999"/>
          </a:xfrm>
          <a:prstGeom prst="rect">
            <a:avLst/>
          </a:prstGeom>
        </p:spPr>
      </p:pic>
      <p:pic>
        <p:nvPicPr>
          <p:cNvPr id="13" name="Picture 12">
            <a:extLst>
              <a:ext uri="{FF2B5EF4-FFF2-40B4-BE49-F238E27FC236}">
                <a16:creationId xmlns:a16="http://schemas.microsoft.com/office/drawing/2014/main" id="{DA6BA52A-1430-659C-AFE1-8834AB17D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8382" y="279641"/>
            <a:ext cx="1502780" cy="1222778"/>
          </a:xfrm>
          <a:prstGeom prst="rect">
            <a:avLst/>
          </a:prstGeom>
        </p:spPr>
      </p:pic>
      <p:grpSp>
        <p:nvGrpSpPr>
          <p:cNvPr id="14" name="Group 13">
            <a:extLst>
              <a:ext uri="{FF2B5EF4-FFF2-40B4-BE49-F238E27FC236}">
                <a16:creationId xmlns:a16="http://schemas.microsoft.com/office/drawing/2014/main" id="{5EBB44FC-C1AF-C8DE-C235-B4B40CEA39EA}"/>
              </a:ext>
            </a:extLst>
          </p:cNvPr>
          <p:cNvGrpSpPr/>
          <p:nvPr/>
        </p:nvGrpSpPr>
        <p:grpSpPr>
          <a:xfrm>
            <a:off x="408382" y="4916365"/>
            <a:ext cx="12371448" cy="1661994"/>
            <a:chOff x="435098" y="13752883"/>
            <a:chExt cx="23860943" cy="1661994"/>
          </a:xfrm>
        </p:grpSpPr>
        <p:grpSp>
          <p:nvGrpSpPr>
            <p:cNvPr id="15" name="Group 14">
              <a:extLst>
                <a:ext uri="{FF2B5EF4-FFF2-40B4-BE49-F238E27FC236}">
                  <a16:creationId xmlns:a16="http://schemas.microsoft.com/office/drawing/2014/main" id="{DC971FB8-F1B4-4B29-DA01-DA27D4827855}"/>
                </a:ext>
              </a:extLst>
            </p:cNvPr>
            <p:cNvGrpSpPr/>
            <p:nvPr/>
          </p:nvGrpSpPr>
          <p:grpSpPr>
            <a:xfrm>
              <a:off x="435098" y="13752883"/>
              <a:ext cx="23860943" cy="1587291"/>
              <a:chOff x="242486" y="4536716"/>
              <a:chExt cx="6096000" cy="597305"/>
            </a:xfrm>
          </p:grpSpPr>
          <p:sp>
            <p:nvSpPr>
              <p:cNvPr id="20" name="TextBox 19">
                <a:extLst>
                  <a:ext uri="{FF2B5EF4-FFF2-40B4-BE49-F238E27FC236}">
                    <a16:creationId xmlns:a16="http://schemas.microsoft.com/office/drawing/2014/main" id="{1592DFC7-ED73-1D7A-AC38-2C5C19C64BEC}"/>
                  </a:ext>
                </a:extLst>
              </p:cNvPr>
              <p:cNvSpPr txBox="1"/>
              <p:nvPr/>
            </p:nvSpPr>
            <p:spPr>
              <a:xfrm>
                <a:off x="243243" y="4536716"/>
                <a:ext cx="5403297" cy="220054"/>
              </a:xfrm>
              <a:prstGeom prst="rect">
                <a:avLst/>
              </a:prstGeom>
              <a:noFill/>
            </p:spPr>
            <p:txBody>
              <a:bodyPr wrap="square">
                <a:spAutoFit/>
              </a:bodyPr>
              <a:lstStyle/>
              <a:p>
                <a:r>
                  <a:rPr lang="en-US" sz="3200" b="1" dirty="0">
                    <a:solidFill>
                      <a:srgbClr val="000000"/>
                    </a:solidFill>
                  </a:rPr>
                  <a:t>Public Information Centre – December 5</a:t>
                </a:r>
                <a:r>
                  <a:rPr lang="en-US" sz="3200" b="1" baseline="30000" dirty="0">
                    <a:solidFill>
                      <a:srgbClr val="000000"/>
                    </a:solidFill>
                  </a:rPr>
                  <a:t>th</a:t>
                </a:r>
                <a:r>
                  <a:rPr lang="en-US" sz="3200" b="1" dirty="0">
                    <a:solidFill>
                      <a:srgbClr val="000000"/>
                    </a:solidFill>
                  </a:rPr>
                  <a:t>, 2023</a:t>
                </a:r>
              </a:p>
            </p:txBody>
          </p:sp>
          <p:sp>
            <p:nvSpPr>
              <p:cNvPr id="21" name="TextBox 20">
                <a:extLst>
                  <a:ext uri="{FF2B5EF4-FFF2-40B4-BE49-F238E27FC236}">
                    <a16:creationId xmlns:a16="http://schemas.microsoft.com/office/drawing/2014/main" id="{50261572-8E0D-3A7F-F6D0-E12F4750A350}"/>
                  </a:ext>
                </a:extLst>
              </p:cNvPr>
              <p:cNvSpPr txBox="1"/>
              <p:nvPr/>
            </p:nvSpPr>
            <p:spPr>
              <a:xfrm>
                <a:off x="242486" y="5018203"/>
                <a:ext cx="6096000" cy="115818"/>
              </a:xfrm>
              <a:prstGeom prst="rect">
                <a:avLst/>
              </a:prstGeom>
              <a:noFill/>
            </p:spPr>
            <p:txBody>
              <a:bodyPr wrap="square">
                <a:spAutoFit/>
              </a:bodyPr>
              <a:lstStyle/>
              <a:p>
                <a:endParaRPr lang="en-CA" sz="1400" b="1">
                  <a:solidFill>
                    <a:srgbClr val="000000"/>
                  </a:solidFill>
                </a:endParaRPr>
              </a:p>
            </p:txBody>
          </p:sp>
        </p:grpSp>
        <p:sp>
          <p:nvSpPr>
            <p:cNvPr id="19" name="TextBox 18">
              <a:extLst>
                <a:ext uri="{FF2B5EF4-FFF2-40B4-BE49-F238E27FC236}">
                  <a16:creationId xmlns:a16="http://schemas.microsoft.com/office/drawing/2014/main" id="{7A7290EB-D1DF-4A1B-E5EC-CD6AB642D218}"/>
                </a:ext>
              </a:extLst>
            </p:cNvPr>
            <p:cNvSpPr txBox="1"/>
            <p:nvPr/>
          </p:nvSpPr>
          <p:spPr>
            <a:xfrm>
              <a:off x="435098" y="14337659"/>
              <a:ext cx="17817761" cy="1077218"/>
            </a:xfrm>
            <a:prstGeom prst="rect">
              <a:avLst/>
            </a:prstGeom>
            <a:noFill/>
          </p:spPr>
          <p:txBody>
            <a:bodyPr wrap="square" rtlCol="0">
              <a:spAutoFit/>
            </a:bodyPr>
            <a:lstStyle/>
            <a:p>
              <a:r>
                <a:rPr lang="en-CA" sz="2400" dirty="0">
                  <a:solidFill>
                    <a:srgbClr val="000000"/>
                  </a:solidFill>
                </a:rPr>
                <a:t>Servicing Master Plan – Township of Severn</a:t>
              </a:r>
              <a:endParaRPr lang="en-CA" sz="2400" dirty="0"/>
            </a:p>
            <a:p>
              <a:endParaRPr lang="en-CA" sz="4000" dirty="0"/>
            </a:p>
          </p:txBody>
        </p:sp>
      </p:grpSp>
      <p:pic>
        <p:nvPicPr>
          <p:cNvPr id="22" name="Picture 21" descr="Logo&#10;&#10;Description automatically generated">
            <a:extLst>
              <a:ext uri="{FF2B5EF4-FFF2-40B4-BE49-F238E27FC236}">
                <a16:creationId xmlns:a16="http://schemas.microsoft.com/office/drawing/2014/main" id="{60C28E69-7A06-0DCA-B09B-7D8934987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594" y="5801919"/>
            <a:ext cx="2125362" cy="1056080"/>
          </a:xfrm>
          <a:prstGeom prst="rect">
            <a:avLst/>
          </a:prstGeom>
        </p:spPr>
      </p:pic>
      <p:grpSp>
        <p:nvGrpSpPr>
          <p:cNvPr id="23" name="Group 22">
            <a:extLst>
              <a:ext uri="{FF2B5EF4-FFF2-40B4-BE49-F238E27FC236}">
                <a16:creationId xmlns:a16="http://schemas.microsoft.com/office/drawing/2014/main" id="{AF9E6519-1940-A212-881D-7FA367218CEA}"/>
              </a:ext>
            </a:extLst>
          </p:cNvPr>
          <p:cNvGrpSpPr/>
          <p:nvPr/>
        </p:nvGrpSpPr>
        <p:grpSpPr>
          <a:xfrm>
            <a:off x="495470" y="6174601"/>
            <a:ext cx="5829573" cy="658110"/>
            <a:chOff x="324721" y="6398883"/>
            <a:chExt cx="2193695" cy="247650"/>
          </a:xfrm>
        </p:grpSpPr>
        <p:pic>
          <p:nvPicPr>
            <p:cNvPr id="24" name="Graphic 23">
              <a:extLst>
                <a:ext uri="{FF2B5EF4-FFF2-40B4-BE49-F238E27FC236}">
                  <a16:creationId xmlns:a16="http://schemas.microsoft.com/office/drawing/2014/main" id="{737BF89C-5142-AB7E-1FDD-328C7880C2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43978">
              <a:off x="1287173" y="6460404"/>
              <a:ext cx="117409" cy="117409"/>
            </a:xfrm>
            <a:prstGeom prst="rect">
              <a:avLst/>
            </a:prstGeom>
          </p:spPr>
        </p:pic>
        <p:grpSp>
          <p:nvGrpSpPr>
            <p:cNvPr id="25" name="Group 24">
              <a:extLst>
                <a:ext uri="{FF2B5EF4-FFF2-40B4-BE49-F238E27FC236}">
                  <a16:creationId xmlns:a16="http://schemas.microsoft.com/office/drawing/2014/main" id="{D8F50BE1-A2A5-1F7C-6494-4FCE46E7D192}"/>
                </a:ext>
              </a:extLst>
            </p:cNvPr>
            <p:cNvGrpSpPr/>
            <p:nvPr/>
          </p:nvGrpSpPr>
          <p:grpSpPr>
            <a:xfrm>
              <a:off x="324721" y="6398883"/>
              <a:ext cx="2193695" cy="247650"/>
              <a:chOff x="324721" y="6398883"/>
              <a:chExt cx="2193695" cy="247650"/>
            </a:xfrm>
          </p:grpSpPr>
          <p:grpSp>
            <p:nvGrpSpPr>
              <p:cNvPr id="26" name="Group 25">
                <a:extLst>
                  <a:ext uri="{FF2B5EF4-FFF2-40B4-BE49-F238E27FC236}">
                    <a16:creationId xmlns:a16="http://schemas.microsoft.com/office/drawing/2014/main" id="{711E3D15-9C46-C6BD-97B1-4604EFCD1A30}"/>
                  </a:ext>
                </a:extLst>
              </p:cNvPr>
              <p:cNvGrpSpPr/>
              <p:nvPr/>
            </p:nvGrpSpPr>
            <p:grpSpPr>
              <a:xfrm>
                <a:off x="324721" y="6398883"/>
                <a:ext cx="2193695" cy="247650"/>
                <a:chOff x="324721" y="6398883"/>
                <a:chExt cx="2193695" cy="247650"/>
              </a:xfrm>
            </p:grpSpPr>
            <p:grpSp>
              <p:nvGrpSpPr>
                <p:cNvPr id="28" name="Group 27">
                  <a:extLst>
                    <a:ext uri="{FF2B5EF4-FFF2-40B4-BE49-F238E27FC236}">
                      <a16:creationId xmlns:a16="http://schemas.microsoft.com/office/drawing/2014/main" id="{C975D05A-5D19-B72A-FDA2-49C93CCD1F4C}"/>
                    </a:ext>
                  </a:extLst>
                </p:cNvPr>
                <p:cNvGrpSpPr/>
                <p:nvPr/>
              </p:nvGrpSpPr>
              <p:grpSpPr>
                <a:xfrm>
                  <a:off x="366890" y="6398883"/>
                  <a:ext cx="2151526" cy="247650"/>
                  <a:chOff x="94616" y="36183"/>
                  <a:chExt cx="2151766" cy="247650"/>
                </a:xfrm>
              </p:grpSpPr>
              <p:sp>
                <p:nvSpPr>
                  <p:cNvPr id="30" name="Text Box 39">
                    <a:extLst>
                      <a:ext uri="{FF2B5EF4-FFF2-40B4-BE49-F238E27FC236}">
                        <a16:creationId xmlns:a16="http://schemas.microsoft.com/office/drawing/2014/main" id="{5D923F24-9AA5-A108-4131-3496AECE928B}"/>
                      </a:ext>
                    </a:extLst>
                  </p:cNvPr>
                  <p:cNvSpPr txBox="1"/>
                  <p:nvPr/>
                </p:nvSpPr>
                <p:spPr>
                  <a:xfrm>
                    <a:off x="94616" y="36183"/>
                    <a:ext cx="1021270" cy="247650"/>
                  </a:xfrm>
                  <a:prstGeom prst="rect">
                    <a:avLst/>
                  </a:prstGeom>
                  <a:noFill/>
                  <a:ln w="6350">
                    <a:noFill/>
                  </a:ln>
                </p:spPr>
                <p:txBody>
                  <a:bodyPr rot="0" spcFirstLastPara="0" vert="horz" wrap="square" lIns="242995" tIns="121497" rIns="242995" bIns="121497" numCol="1" spcCol="0" rtlCol="0" fromWordArt="0" anchor="t" anchorCtr="0" forceAA="0" compatLnSpc="1">
                    <a:prstTxWarp prst="textNoShape">
                      <a:avLst/>
                    </a:prstTxWarp>
                    <a:noAutofit/>
                  </a:bodyPr>
                  <a:lstStyle/>
                  <a:p>
                    <a:r>
                      <a:rPr lang="en-US" sz="1200" dirty="0">
                        <a:latin typeface="Calibri" panose="020F0502020204030204" pitchFamily="34" charset="0"/>
                        <a:ea typeface="Times New Roman" panose="02020603050405020304" pitchFamily="18" charset="0"/>
                        <a:cs typeface="Times New Roman" panose="02020603050405020304" pitchFamily="18" charset="0"/>
                      </a:rPr>
                      <a:t>330 Rodinea Road, Unit 3</a:t>
                    </a:r>
                    <a:endParaRPr lang="en-CA"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Vaughan, Ontario, Canada L6A 4P5</a:t>
                    </a:r>
                    <a:endParaRPr lang="en-CA" sz="1200" dirty="0">
                      <a:latin typeface="Times New Roman" panose="02020603050405020304" pitchFamily="18" charset="0"/>
                      <a:ea typeface="Times New Roman" panose="02020603050405020304" pitchFamily="18" charset="0"/>
                    </a:endParaRPr>
                  </a:p>
                  <a:p>
                    <a:pPr algn="r">
                      <a:spcAft>
                        <a:spcPts val="1594"/>
                      </a:spcAft>
                    </a:pPr>
                    <a:r>
                      <a:rPr lang="en-CA" sz="1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CA"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Box 40">
                    <a:extLst>
                      <a:ext uri="{FF2B5EF4-FFF2-40B4-BE49-F238E27FC236}">
                        <a16:creationId xmlns:a16="http://schemas.microsoft.com/office/drawing/2014/main" id="{0BF54599-6A47-4930-F435-C7A3F9F99823}"/>
                      </a:ext>
                    </a:extLst>
                  </p:cNvPr>
                  <p:cNvSpPr txBox="1"/>
                  <p:nvPr/>
                </p:nvSpPr>
                <p:spPr>
                  <a:xfrm>
                    <a:off x="1777537" y="79577"/>
                    <a:ext cx="468845" cy="141098"/>
                  </a:xfrm>
                  <a:prstGeom prst="rect">
                    <a:avLst/>
                  </a:prstGeom>
                  <a:noFill/>
                  <a:ln w="6350">
                    <a:noFill/>
                  </a:ln>
                </p:spPr>
                <p:txBody>
                  <a:bodyPr rot="0" spcFirstLastPara="0" vert="horz" wrap="square" lIns="242995" tIns="121497" rIns="242995" bIns="121497" numCol="1" spcCol="0" rtlCol="0" fromWordArt="0" anchor="t" anchorCtr="0" forceAA="0" compatLnSpc="1">
                    <a:prstTxWarp prst="textNoShape">
                      <a:avLst/>
                    </a:prstTxWarp>
                    <a:noAutofit/>
                  </a:bodyPr>
                  <a:lstStyle/>
                  <a:p>
                    <a:pPr algn="r">
                      <a:spcAft>
                        <a:spcPts val="1594"/>
                      </a:spcAft>
                    </a:pPr>
                    <a:r>
                      <a:rPr lang="en-US" sz="1200" dirty="0">
                        <a:latin typeface="Calibri" panose="020F0502020204030204" pitchFamily="34" charset="0"/>
                        <a:ea typeface="Calibri" panose="020F0502020204030204" pitchFamily="34" charset="0"/>
                        <a:cs typeface="Times New Roman" panose="02020603050405020304" pitchFamily="18" charset="0"/>
                      </a:rPr>
                      <a:t>www.civi.ca</a:t>
                    </a:r>
                    <a:endParaRPr lang="en-CA"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36">
                    <a:extLst>
                      <a:ext uri="{FF2B5EF4-FFF2-40B4-BE49-F238E27FC236}">
                        <a16:creationId xmlns:a16="http://schemas.microsoft.com/office/drawing/2014/main" id="{DB73543D-7296-9070-217B-A3685611E74C}"/>
                      </a:ext>
                    </a:extLst>
                  </p:cNvPr>
                  <p:cNvSpPr txBox="1"/>
                  <p:nvPr/>
                </p:nvSpPr>
                <p:spPr>
                  <a:xfrm>
                    <a:off x="968268" y="71948"/>
                    <a:ext cx="615943" cy="127422"/>
                  </a:xfrm>
                  <a:prstGeom prst="rect">
                    <a:avLst/>
                  </a:prstGeom>
                  <a:noFill/>
                  <a:ln w="6350">
                    <a:noFill/>
                  </a:ln>
                </p:spPr>
                <p:txBody>
                  <a:bodyPr rot="0" spcFirstLastPara="0" vert="horz" wrap="square" lIns="242995" tIns="121497" rIns="242995" bIns="121497" numCol="1" spcCol="0" rtlCol="0" fromWordArt="0" anchor="t" anchorCtr="0" forceAA="0" compatLnSpc="1">
                    <a:prstTxWarp prst="textNoShape">
                      <a:avLst/>
                    </a:prstTxWarp>
                    <a:noAutofit/>
                  </a:bodyPr>
                  <a:lstStyle/>
                  <a:p>
                    <a:pPr algn="r">
                      <a:spcAft>
                        <a:spcPts val="1594"/>
                      </a:spcAft>
                    </a:pPr>
                    <a:r>
                      <a:rPr lang="en-CA" sz="1200" dirty="0">
                        <a:latin typeface="Calibri" panose="020F0502020204030204" pitchFamily="34" charset="0"/>
                        <a:ea typeface="Calibri" panose="020F0502020204030204" pitchFamily="34" charset="0"/>
                        <a:cs typeface="Times New Roman" panose="02020603050405020304" pitchFamily="18" charset="0"/>
                      </a:rPr>
                      <a:t>(905) 417-9792</a:t>
                    </a:r>
                  </a:p>
                </p:txBody>
              </p:sp>
            </p:grpSp>
            <p:pic>
              <p:nvPicPr>
                <p:cNvPr id="29" name="Graphic 28">
                  <a:extLst>
                    <a:ext uri="{FF2B5EF4-FFF2-40B4-BE49-F238E27FC236}">
                      <a16:creationId xmlns:a16="http://schemas.microsoft.com/office/drawing/2014/main" id="{1A27BF80-58FC-556C-4876-FC989948CD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721" y="6451674"/>
                  <a:ext cx="92411" cy="132457"/>
                </a:xfrm>
                <a:prstGeom prst="rect">
                  <a:avLst/>
                </a:prstGeom>
              </p:spPr>
            </p:pic>
          </p:grpSp>
          <p:pic>
            <p:nvPicPr>
              <p:cNvPr id="27" name="Graphic 26">
                <a:extLst>
                  <a:ext uri="{FF2B5EF4-FFF2-40B4-BE49-F238E27FC236}">
                    <a16:creationId xmlns:a16="http://schemas.microsoft.com/office/drawing/2014/main" id="{0F9B3418-A98D-454D-9C83-7A7531A743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3601" y="6443294"/>
                <a:ext cx="158829" cy="158829"/>
              </a:xfrm>
              <a:prstGeom prst="rect">
                <a:avLst/>
              </a:prstGeom>
            </p:spPr>
          </p:pic>
        </p:grpSp>
      </p:grpSp>
    </p:spTree>
    <p:extLst>
      <p:ext uri="{BB962C8B-B14F-4D97-AF65-F5344CB8AC3E}">
        <p14:creationId xmlns:p14="http://schemas.microsoft.com/office/powerpoint/2010/main" val="2728951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6945" y="-9236"/>
            <a:ext cx="12459853" cy="746449"/>
          </a:xfrm>
          <a:prstGeom prst="rect">
            <a:avLst/>
          </a:prstGeom>
        </p:spPr>
      </p:pic>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10</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sp>
        <p:nvSpPr>
          <p:cNvPr id="37" name="TextBox 36">
            <a:extLst>
              <a:ext uri="{FF2B5EF4-FFF2-40B4-BE49-F238E27FC236}">
                <a16:creationId xmlns:a16="http://schemas.microsoft.com/office/drawing/2014/main" id="{D74D58D4-BEB4-EF9B-F481-AC84089C2161}"/>
              </a:ext>
            </a:extLst>
          </p:cNvPr>
          <p:cNvSpPr txBox="1"/>
          <p:nvPr/>
        </p:nvSpPr>
        <p:spPr>
          <a:xfrm>
            <a:off x="143706" y="133155"/>
            <a:ext cx="7399390" cy="461665"/>
          </a:xfrm>
          <a:prstGeom prst="rect">
            <a:avLst/>
          </a:prstGeom>
          <a:noFill/>
        </p:spPr>
        <p:txBody>
          <a:bodyPr wrap="square">
            <a:spAutoFit/>
          </a:bodyPr>
          <a:lstStyle/>
          <a:p>
            <a:r>
              <a:rPr lang="en-US" sz="2400" b="1" dirty="0">
                <a:solidFill>
                  <a:schemeClr val="bg1"/>
                </a:solidFill>
              </a:rPr>
              <a:t>Study Area – Water System </a:t>
            </a:r>
          </a:p>
        </p:txBody>
      </p:sp>
      <p:grpSp>
        <p:nvGrpSpPr>
          <p:cNvPr id="24" name="Group 23">
            <a:extLst>
              <a:ext uri="{FF2B5EF4-FFF2-40B4-BE49-F238E27FC236}">
                <a16:creationId xmlns:a16="http://schemas.microsoft.com/office/drawing/2014/main" id="{9532A76F-BCD6-6D76-7B92-AD50DA47411C}"/>
              </a:ext>
            </a:extLst>
          </p:cNvPr>
          <p:cNvGrpSpPr/>
          <p:nvPr/>
        </p:nvGrpSpPr>
        <p:grpSpPr>
          <a:xfrm>
            <a:off x="232219" y="1085049"/>
            <a:ext cx="6002326" cy="5359069"/>
            <a:chOff x="8089901" y="2953955"/>
            <a:chExt cx="6002326" cy="5359069"/>
          </a:xfrm>
        </p:grpSpPr>
        <p:sp>
          <p:nvSpPr>
            <p:cNvPr id="21" name="TextBox 20">
              <a:extLst>
                <a:ext uri="{FF2B5EF4-FFF2-40B4-BE49-F238E27FC236}">
                  <a16:creationId xmlns:a16="http://schemas.microsoft.com/office/drawing/2014/main" id="{E3E63FE2-D26B-5805-2779-ADD8145EDF1F}"/>
                </a:ext>
              </a:extLst>
            </p:cNvPr>
            <p:cNvSpPr txBox="1"/>
            <p:nvPr/>
          </p:nvSpPr>
          <p:spPr>
            <a:xfrm>
              <a:off x="8661218" y="3357821"/>
              <a:ext cx="4026577" cy="4955203"/>
            </a:xfrm>
            <a:prstGeom prst="rect">
              <a:avLst/>
            </a:prstGeom>
            <a:noFill/>
          </p:spPr>
          <p:txBody>
            <a:bodyPr wrap="square" rtlCol="0">
              <a:spAutoFit/>
            </a:bodyPr>
            <a:lstStyle/>
            <a:p>
              <a:r>
                <a:rPr lang="en-US" sz="1400" b="1" dirty="0">
                  <a:ea typeface="Verdana" panose="020B0604030504040204" pitchFamily="34" charset="0"/>
                </a:rPr>
                <a:t>Water Service </a:t>
              </a:r>
            </a:p>
            <a:p>
              <a:r>
                <a:rPr lang="en-US" sz="1200" dirty="0">
                  <a:ea typeface="Verdana" panose="020B0604030504040204" pitchFamily="34" charset="0"/>
                </a:rPr>
                <a:t>Fully serviced settlement areas</a:t>
              </a:r>
            </a:p>
            <a:p>
              <a:pPr marL="285750" indent="-285750">
                <a:buFont typeface="Arial" panose="020B0604020202020204" pitchFamily="34" charset="0"/>
                <a:buChar char="•"/>
              </a:pPr>
              <a:r>
                <a:rPr lang="en-US" sz="1400" dirty="0">
                  <a:ea typeface="Verdana" panose="020B0604030504040204" pitchFamily="34" charset="0"/>
                </a:rPr>
                <a:t>Coldwater </a:t>
              </a:r>
            </a:p>
            <a:p>
              <a:pPr marL="285750" indent="-285750">
                <a:buFont typeface="Arial" panose="020B0604020202020204" pitchFamily="34" charset="0"/>
                <a:buChar char="•"/>
              </a:pPr>
              <a:r>
                <a:rPr lang="en-US" sz="1400" dirty="0">
                  <a:ea typeface="Verdana" panose="020B0604030504040204" pitchFamily="34" charset="0"/>
                </a:rPr>
                <a:t>Washago </a:t>
              </a:r>
            </a:p>
            <a:p>
              <a:pPr marL="285750" indent="-285750">
                <a:buFont typeface="Arial" panose="020B0604020202020204" pitchFamily="34" charset="0"/>
                <a:buChar char="•"/>
              </a:pPr>
              <a:r>
                <a:rPr lang="en-US" sz="1400" dirty="0">
                  <a:ea typeface="Verdana" panose="020B0604030504040204" pitchFamily="34" charset="0"/>
                </a:rPr>
                <a:t>Westshore </a:t>
              </a:r>
            </a:p>
            <a:p>
              <a:endParaRPr lang="en-US" sz="1400" dirty="0">
                <a:ea typeface="Verdana" panose="020B0604030504040204" pitchFamily="34" charset="0"/>
              </a:endParaRPr>
            </a:p>
            <a:p>
              <a:r>
                <a:rPr lang="en-US" sz="1400" b="1" dirty="0">
                  <a:ea typeface="Verdana" panose="020B0604030504040204" pitchFamily="34" charset="0"/>
                </a:rPr>
                <a:t>Water Supply Service Only </a:t>
              </a:r>
            </a:p>
            <a:p>
              <a:r>
                <a:rPr lang="en-US" sz="1200" dirty="0">
                  <a:ea typeface="Verdana" panose="020B0604030504040204" pitchFamily="34" charset="0"/>
                </a:rPr>
                <a:t>Municipal Drinking Water Systems</a:t>
              </a:r>
            </a:p>
            <a:p>
              <a:pPr marL="285750" indent="-285750">
                <a:buFont typeface="Arial" panose="020B0604020202020204" pitchFamily="34" charset="0"/>
                <a:buChar char="•"/>
              </a:pPr>
              <a:r>
                <a:rPr lang="en-US" sz="1400" dirty="0">
                  <a:ea typeface="Verdana" panose="020B0604030504040204" pitchFamily="34" charset="0"/>
                </a:rPr>
                <a:t>Bass Lake Woodlands</a:t>
              </a:r>
            </a:p>
            <a:p>
              <a:pPr marL="285750" indent="-285750">
                <a:buFont typeface="Arial" panose="020B0604020202020204" pitchFamily="34" charset="0"/>
                <a:buChar char="•"/>
              </a:pPr>
              <a:r>
                <a:rPr lang="en-US" sz="1400" dirty="0">
                  <a:ea typeface="Verdana" panose="020B0604030504040204" pitchFamily="34" charset="0"/>
                </a:rPr>
                <a:t>Sandcastle Estates</a:t>
              </a:r>
            </a:p>
            <a:p>
              <a:pPr marL="285750" indent="-285750">
                <a:buFont typeface="Arial" panose="020B0604020202020204" pitchFamily="34" charset="0"/>
                <a:buChar char="•"/>
              </a:pPr>
              <a:r>
                <a:rPr lang="en-US" sz="1400" dirty="0">
                  <a:ea typeface="Verdana" panose="020B0604030504040204" pitchFamily="34" charset="0"/>
                </a:rPr>
                <a:t>Severn Estates</a:t>
              </a:r>
            </a:p>
            <a:p>
              <a:pPr marL="285750" indent="-285750">
                <a:buFont typeface="Arial" panose="020B0604020202020204" pitchFamily="34" charset="0"/>
                <a:buChar char="•"/>
              </a:pPr>
              <a:endParaRPr lang="en-US" sz="1400" dirty="0">
                <a:ea typeface="Verdana" panose="020B0604030504040204" pitchFamily="34" charset="0"/>
              </a:endParaRPr>
            </a:p>
            <a:p>
              <a:r>
                <a:rPr lang="en-US" sz="1400" b="1" dirty="0">
                  <a:ea typeface="Verdana" panose="020B0604030504040204" pitchFamily="34" charset="0"/>
                </a:rPr>
                <a:t>Private Systems (No Service)</a:t>
              </a:r>
            </a:p>
            <a:p>
              <a:r>
                <a:rPr lang="en-US" sz="1200" dirty="0">
                  <a:ea typeface="Verdana" panose="020B0604030504040204" pitchFamily="34" charset="0"/>
                </a:rPr>
                <a:t>Wells and Septic Systems or Other</a:t>
              </a:r>
            </a:p>
            <a:p>
              <a:pPr marL="285750" indent="-285750">
                <a:buFont typeface="Arial" panose="020B0604020202020204" pitchFamily="34" charset="0"/>
                <a:buChar char="•"/>
              </a:pPr>
              <a:r>
                <a:rPr lang="en-US" sz="1400" dirty="0">
                  <a:ea typeface="Verdana" panose="020B0604030504040204" pitchFamily="34" charset="0"/>
                </a:rPr>
                <a:t>Ardtrea</a:t>
              </a:r>
            </a:p>
            <a:p>
              <a:pPr marL="285750" indent="-285750">
                <a:buFont typeface="Arial" panose="020B0604020202020204" pitchFamily="34" charset="0"/>
                <a:buChar char="•"/>
              </a:pPr>
              <a:r>
                <a:rPr lang="en-US" sz="1400" dirty="0">
                  <a:ea typeface="Verdana" panose="020B0604030504040204" pitchFamily="34" charset="0"/>
                </a:rPr>
                <a:t>Fesserton</a:t>
              </a:r>
            </a:p>
            <a:p>
              <a:pPr marL="285750" indent="-285750">
                <a:buFont typeface="Arial" panose="020B0604020202020204" pitchFamily="34" charset="0"/>
                <a:buChar char="•"/>
              </a:pPr>
              <a:r>
                <a:rPr lang="en-US" sz="1400" dirty="0">
                  <a:ea typeface="Verdana" panose="020B0604030504040204" pitchFamily="34" charset="0"/>
                </a:rPr>
                <a:t>Port Severn</a:t>
              </a:r>
            </a:p>
            <a:p>
              <a:pPr marL="285750" indent="-285750">
                <a:buFont typeface="Arial" panose="020B0604020202020204" pitchFamily="34" charset="0"/>
                <a:buChar char="•"/>
              </a:pPr>
              <a:r>
                <a:rPr lang="en-US" sz="1400" dirty="0">
                  <a:ea typeface="Verdana" panose="020B0604030504040204" pitchFamily="34" charset="0"/>
                </a:rPr>
                <a:t>Severn Falls</a:t>
              </a:r>
            </a:p>
            <a:p>
              <a:pPr marL="285750" indent="-285750">
                <a:buFont typeface="Arial" panose="020B0604020202020204" pitchFamily="34" charset="0"/>
                <a:buChar char="•"/>
              </a:pPr>
              <a:r>
                <a:rPr lang="en-US" sz="1400" dirty="0">
                  <a:ea typeface="Verdana" panose="020B0604030504040204" pitchFamily="34" charset="0"/>
                </a:rPr>
                <a:t>Marchmont</a:t>
              </a:r>
            </a:p>
            <a:p>
              <a:endParaRPr lang="en-US" sz="1400" dirty="0">
                <a:ea typeface="Verdana" panose="020B0604030504040204" pitchFamily="34" charset="0"/>
              </a:endParaRPr>
            </a:p>
            <a:p>
              <a:endParaRPr lang="en-US" sz="1400" dirty="0">
                <a:ea typeface="Verdana" panose="020B0604030504040204" pitchFamily="34" charset="0"/>
              </a:endParaRPr>
            </a:p>
            <a:p>
              <a:pPr marL="285750" indent="-285750">
                <a:buFont typeface="Arial" panose="020B0604020202020204" pitchFamily="34" charset="0"/>
                <a:buChar char="•"/>
              </a:pPr>
              <a:endParaRPr lang="en-US" sz="1400" dirty="0">
                <a:ea typeface="Verdana" panose="020B0604030504040204" pitchFamily="34" charset="0"/>
              </a:endParaRPr>
            </a:p>
            <a:p>
              <a:pPr marL="285750" indent="-285750">
                <a:buFont typeface="Arial" panose="020B0604020202020204" pitchFamily="34" charset="0"/>
                <a:buChar char="•"/>
              </a:pPr>
              <a:endParaRPr lang="en-CA" sz="1400" dirty="0">
                <a:ea typeface="Verdana" panose="020B0604030504040204" pitchFamily="34" charset="0"/>
              </a:endParaRPr>
            </a:p>
          </p:txBody>
        </p:sp>
        <p:sp>
          <p:nvSpPr>
            <p:cNvPr id="23" name="TextBox 22">
              <a:extLst>
                <a:ext uri="{FF2B5EF4-FFF2-40B4-BE49-F238E27FC236}">
                  <a16:creationId xmlns:a16="http://schemas.microsoft.com/office/drawing/2014/main" id="{57A906E1-7D6A-15EA-DE94-377D3FF9786F}"/>
                </a:ext>
              </a:extLst>
            </p:cNvPr>
            <p:cNvSpPr txBox="1"/>
            <p:nvPr/>
          </p:nvSpPr>
          <p:spPr>
            <a:xfrm>
              <a:off x="8089901" y="2953955"/>
              <a:ext cx="6002326" cy="307777"/>
            </a:xfrm>
            <a:prstGeom prst="rect">
              <a:avLst/>
            </a:prstGeom>
            <a:noFill/>
          </p:spPr>
          <p:txBody>
            <a:bodyPr wrap="square" rtlCol="0">
              <a:spAutoFit/>
            </a:bodyPr>
            <a:lstStyle/>
            <a:p>
              <a:r>
                <a:rPr lang="en-CA" sz="1400" b="1" dirty="0">
                  <a:solidFill>
                    <a:srgbClr val="002660"/>
                  </a:solidFill>
                  <a:ea typeface="Verdana" panose="020B0604030504040204" pitchFamily="34" charset="0"/>
                </a:rPr>
                <a:t>Current Levels of Water Service in Severn: </a:t>
              </a:r>
            </a:p>
          </p:txBody>
        </p:sp>
      </p:grpSp>
      <p:grpSp>
        <p:nvGrpSpPr>
          <p:cNvPr id="12" name="Group 11">
            <a:extLst>
              <a:ext uri="{FF2B5EF4-FFF2-40B4-BE49-F238E27FC236}">
                <a16:creationId xmlns:a16="http://schemas.microsoft.com/office/drawing/2014/main" id="{D82B867F-B678-5273-ABFA-63E57B69FDF3}"/>
              </a:ext>
            </a:extLst>
          </p:cNvPr>
          <p:cNvGrpSpPr/>
          <p:nvPr/>
        </p:nvGrpSpPr>
        <p:grpSpPr>
          <a:xfrm>
            <a:off x="135006" y="1569423"/>
            <a:ext cx="701009" cy="3274757"/>
            <a:chOff x="135006" y="1738579"/>
            <a:chExt cx="701009" cy="3274757"/>
          </a:xfrm>
        </p:grpSpPr>
        <p:grpSp>
          <p:nvGrpSpPr>
            <p:cNvPr id="3" name="Group 2">
              <a:extLst>
                <a:ext uri="{FF2B5EF4-FFF2-40B4-BE49-F238E27FC236}">
                  <a16:creationId xmlns:a16="http://schemas.microsoft.com/office/drawing/2014/main" id="{DA75C0DA-CFDD-37C1-F223-5343CAC412E9}"/>
                </a:ext>
              </a:extLst>
            </p:cNvPr>
            <p:cNvGrpSpPr>
              <a:grpSpLocks noChangeAspect="1"/>
            </p:cNvGrpSpPr>
            <p:nvPr/>
          </p:nvGrpSpPr>
          <p:grpSpPr>
            <a:xfrm>
              <a:off x="181855" y="3014756"/>
              <a:ext cx="583533" cy="590487"/>
              <a:chOff x="7873913" y="5211269"/>
              <a:chExt cx="778933" cy="788216"/>
            </a:xfrm>
          </p:grpSpPr>
          <p:pic>
            <p:nvPicPr>
              <p:cNvPr id="4102" name="Picture 6">
                <a:extLst>
                  <a:ext uri="{FF2B5EF4-FFF2-40B4-BE49-F238E27FC236}">
                    <a16:creationId xmlns:a16="http://schemas.microsoft.com/office/drawing/2014/main" id="{F18398F9-97E1-2EF8-DE02-C337AA9C5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3913" y="5211269"/>
                <a:ext cx="778933" cy="778933"/>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9512D1B7-1DD1-2855-BDD3-8E9E59DDD6E6}"/>
                  </a:ext>
                </a:extLst>
              </p:cNvPr>
              <p:cNvSpPr>
                <a:spLocks noChangeAspect="1"/>
              </p:cNvSpPr>
              <p:nvPr/>
            </p:nvSpPr>
            <p:spPr>
              <a:xfrm>
                <a:off x="7882760" y="5248114"/>
                <a:ext cx="751371" cy="751371"/>
              </a:xfrm>
              <a:prstGeom prst="ellipse">
                <a:avLst/>
              </a:prstGeom>
              <a:noFill/>
              <a:ln w="76200">
                <a:solidFill>
                  <a:srgbClr val="41B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 name="Group 4">
              <a:extLst>
                <a:ext uri="{FF2B5EF4-FFF2-40B4-BE49-F238E27FC236}">
                  <a16:creationId xmlns:a16="http://schemas.microsoft.com/office/drawing/2014/main" id="{4B0C1472-4DD5-B266-6DC2-5554192CA5B3}"/>
                </a:ext>
              </a:extLst>
            </p:cNvPr>
            <p:cNvGrpSpPr>
              <a:grpSpLocks noChangeAspect="1"/>
            </p:cNvGrpSpPr>
            <p:nvPr/>
          </p:nvGrpSpPr>
          <p:grpSpPr>
            <a:xfrm>
              <a:off x="135006" y="1738579"/>
              <a:ext cx="701009" cy="585391"/>
              <a:chOff x="4131405" y="5347944"/>
              <a:chExt cx="899771" cy="751371"/>
            </a:xfrm>
          </p:grpSpPr>
          <p:sp>
            <p:nvSpPr>
              <p:cNvPr id="34" name="Oval 33">
                <a:extLst>
                  <a:ext uri="{FF2B5EF4-FFF2-40B4-BE49-F238E27FC236}">
                    <a16:creationId xmlns:a16="http://schemas.microsoft.com/office/drawing/2014/main" id="{6A44E33A-1ECA-DC01-330B-9B7119A4E307}"/>
                  </a:ext>
                </a:extLst>
              </p:cNvPr>
              <p:cNvSpPr>
                <a:spLocks noChangeAspect="1"/>
              </p:cNvSpPr>
              <p:nvPr/>
            </p:nvSpPr>
            <p:spPr>
              <a:xfrm>
                <a:off x="4205606" y="5347944"/>
                <a:ext cx="751371" cy="751371"/>
              </a:xfrm>
              <a:prstGeom prst="ellipse">
                <a:avLst/>
              </a:prstGeom>
              <a:noFill/>
              <a:ln w="76200">
                <a:solidFill>
                  <a:srgbClr val="B8D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3" name="Picture 2" descr="Vector Pipes Plastic Pipe Png Royalty Free Download - Pipe Icon - Free  Transparent PNG Clipart Images Download">
                <a:extLst>
                  <a:ext uri="{FF2B5EF4-FFF2-40B4-BE49-F238E27FC236}">
                    <a16:creationId xmlns:a16="http://schemas.microsoft.com/office/drawing/2014/main" id="{D012CB0E-6C1A-717F-4DFE-3BC8A4607F0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31405" y="5433090"/>
                <a:ext cx="899771" cy="633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B8F1D42-5C82-CA6E-291F-76104CFAB920}"/>
                </a:ext>
              </a:extLst>
            </p:cNvPr>
            <p:cNvGrpSpPr/>
            <p:nvPr/>
          </p:nvGrpSpPr>
          <p:grpSpPr>
            <a:xfrm>
              <a:off x="194674" y="4429803"/>
              <a:ext cx="583533" cy="583533"/>
              <a:chOff x="206141" y="4345202"/>
              <a:chExt cx="583533" cy="583533"/>
            </a:xfrm>
          </p:grpSpPr>
          <p:sp>
            <p:nvSpPr>
              <p:cNvPr id="36" name="Oval 35">
                <a:extLst>
                  <a:ext uri="{FF2B5EF4-FFF2-40B4-BE49-F238E27FC236}">
                    <a16:creationId xmlns:a16="http://schemas.microsoft.com/office/drawing/2014/main" id="{2772E655-6D56-24E1-E894-6BC9CC7E8E45}"/>
                  </a:ext>
                </a:extLst>
              </p:cNvPr>
              <p:cNvSpPr>
                <a:spLocks noChangeAspect="1"/>
              </p:cNvSpPr>
              <p:nvPr/>
            </p:nvSpPr>
            <p:spPr>
              <a:xfrm>
                <a:off x="206141" y="4345202"/>
                <a:ext cx="583533" cy="583533"/>
              </a:xfrm>
              <a:prstGeom prst="ellipse">
                <a:avLst/>
              </a:prstGeom>
              <a:noFill/>
              <a:ln w="76200">
                <a:solidFill>
                  <a:srgbClr val="FAC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8" name="Picture 4" descr="Well Icon - Free PNG &amp; SVG 80360 - Noun Project">
                <a:extLst>
                  <a:ext uri="{FF2B5EF4-FFF2-40B4-BE49-F238E27FC236}">
                    <a16:creationId xmlns:a16="http://schemas.microsoft.com/office/drawing/2014/main" id="{857E70C8-B9EC-038B-A165-9751FB77F4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047" y="4425107"/>
                <a:ext cx="430326" cy="43032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Group 17">
            <a:extLst>
              <a:ext uri="{FF2B5EF4-FFF2-40B4-BE49-F238E27FC236}">
                <a16:creationId xmlns:a16="http://schemas.microsoft.com/office/drawing/2014/main" id="{9260CA22-CBFE-59BD-356E-01EF2E7ED1FB}"/>
              </a:ext>
            </a:extLst>
          </p:cNvPr>
          <p:cNvGrpSpPr>
            <a:grpSpLocks noChangeAspect="1"/>
          </p:cNvGrpSpPr>
          <p:nvPr/>
        </p:nvGrpSpPr>
        <p:grpSpPr>
          <a:xfrm>
            <a:off x="3076279" y="751676"/>
            <a:ext cx="8917772" cy="5324004"/>
            <a:chOff x="895920" y="118931"/>
            <a:chExt cx="11172430" cy="6670059"/>
          </a:xfrm>
        </p:grpSpPr>
        <p:pic>
          <p:nvPicPr>
            <p:cNvPr id="19" name="Picture 18">
              <a:extLst>
                <a:ext uri="{FF2B5EF4-FFF2-40B4-BE49-F238E27FC236}">
                  <a16:creationId xmlns:a16="http://schemas.microsoft.com/office/drawing/2014/main" id="{92E4AFA0-5CA1-6A25-A0D4-C2231B54C9B6}"/>
                </a:ext>
              </a:extLst>
            </p:cNvPr>
            <p:cNvPicPr>
              <a:picLocks noChangeAspect="1"/>
            </p:cNvPicPr>
            <p:nvPr/>
          </p:nvPicPr>
          <p:blipFill>
            <a:blip r:embed="rId11"/>
            <a:stretch>
              <a:fillRect/>
            </a:stretch>
          </p:blipFill>
          <p:spPr>
            <a:xfrm>
              <a:off x="2648309" y="118931"/>
              <a:ext cx="7185804" cy="5880042"/>
            </a:xfrm>
            <a:prstGeom prst="rect">
              <a:avLst/>
            </a:prstGeom>
          </p:spPr>
        </p:pic>
        <p:pic>
          <p:nvPicPr>
            <p:cNvPr id="20" name="Picture 19">
              <a:extLst>
                <a:ext uri="{FF2B5EF4-FFF2-40B4-BE49-F238E27FC236}">
                  <a16:creationId xmlns:a16="http://schemas.microsoft.com/office/drawing/2014/main" id="{8A82342D-06A1-0EAF-CA0C-1459F2C896F4}"/>
                </a:ext>
              </a:extLst>
            </p:cNvPr>
            <p:cNvPicPr>
              <a:picLocks noChangeAspect="1"/>
            </p:cNvPicPr>
            <p:nvPr/>
          </p:nvPicPr>
          <p:blipFill>
            <a:blip r:embed="rId12"/>
            <a:stretch>
              <a:fillRect/>
            </a:stretch>
          </p:blipFill>
          <p:spPr>
            <a:xfrm>
              <a:off x="2212545" y="4610084"/>
              <a:ext cx="1924646" cy="2178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5FEB1888-D20D-FE19-84F2-EFE2B6660AB3}"/>
                </a:ext>
              </a:extLst>
            </p:cNvPr>
            <p:cNvPicPr>
              <a:picLocks noChangeAspect="1"/>
            </p:cNvPicPr>
            <p:nvPr/>
          </p:nvPicPr>
          <p:blipFill>
            <a:blip r:embed="rId13"/>
            <a:stretch>
              <a:fillRect/>
            </a:stretch>
          </p:blipFill>
          <p:spPr>
            <a:xfrm>
              <a:off x="895920" y="2148995"/>
              <a:ext cx="2365337" cy="1870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9BA8E294-E097-1F6B-2DDD-A03B123D991A}"/>
                </a:ext>
              </a:extLst>
            </p:cNvPr>
            <p:cNvPicPr>
              <a:picLocks noChangeAspect="1"/>
            </p:cNvPicPr>
            <p:nvPr/>
          </p:nvPicPr>
          <p:blipFill>
            <a:blip r:embed="rId14"/>
            <a:stretch>
              <a:fillRect/>
            </a:stretch>
          </p:blipFill>
          <p:spPr>
            <a:xfrm>
              <a:off x="9316524" y="2858975"/>
              <a:ext cx="2751826" cy="2321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A515F0C0-BA25-68F2-F98E-DDE8E433F417}"/>
                </a:ext>
              </a:extLst>
            </p:cNvPr>
            <p:cNvPicPr>
              <a:picLocks noChangeAspect="1"/>
            </p:cNvPicPr>
            <p:nvPr/>
          </p:nvPicPr>
          <p:blipFill>
            <a:blip r:embed="rId15"/>
            <a:stretch>
              <a:fillRect/>
            </a:stretch>
          </p:blipFill>
          <p:spPr>
            <a:xfrm>
              <a:off x="7632944" y="5105147"/>
              <a:ext cx="2493383" cy="1683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0A6EBA07-9FF0-6AE5-2A17-EC67291170DC}"/>
                </a:ext>
              </a:extLst>
            </p:cNvPr>
            <p:cNvPicPr>
              <a:picLocks noChangeAspect="1"/>
            </p:cNvPicPr>
            <p:nvPr/>
          </p:nvPicPr>
          <p:blipFill>
            <a:blip r:embed="rId16"/>
            <a:stretch>
              <a:fillRect/>
            </a:stretch>
          </p:blipFill>
          <p:spPr>
            <a:xfrm>
              <a:off x="7755901" y="784008"/>
              <a:ext cx="2800426" cy="1854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2A47584E-883E-142B-2495-CBCB928D458C}"/>
                </a:ext>
              </a:extLst>
            </p:cNvPr>
            <p:cNvPicPr>
              <a:picLocks noChangeAspect="1"/>
            </p:cNvPicPr>
            <p:nvPr/>
          </p:nvPicPr>
          <p:blipFill>
            <a:blip r:embed="rId17"/>
            <a:stretch>
              <a:fillRect/>
            </a:stretch>
          </p:blipFill>
          <p:spPr>
            <a:xfrm>
              <a:off x="4695986" y="2375509"/>
              <a:ext cx="2476840" cy="2065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2" name="Picture 1">
            <a:extLst>
              <a:ext uri="{FF2B5EF4-FFF2-40B4-BE49-F238E27FC236}">
                <a16:creationId xmlns:a16="http://schemas.microsoft.com/office/drawing/2014/main" id="{8A745710-A98F-4BAF-D918-3A208994A4A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51381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9236"/>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130401" y="122055"/>
              <a:ext cx="5780650" cy="461665"/>
            </a:xfrm>
            <a:prstGeom prst="rect">
              <a:avLst/>
            </a:prstGeom>
            <a:noFill/>
          </p:spPr>
          <p:txBody>
            <a:bodyPr wrap="square">
              <a:spAutoFit/>
            </a:bodyPr>
            <a:lstStyle/>
            <a:p>
              <a:r>
                <a:rPr lang="en-US" sz="2400" b="1" dirty="0">
                  <a:solidFill>
                    <a:schemeClr val="bg1"/>
                  </a:solidFill>
                </a:rPr>
                <a:t>Stormwater Sewer System Terminology</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11</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7" name="Group 6">
            <a:extLst>
              <a:ext uri="{FF2B5EF4-FFF2-40B4-BE49-F238E27FC236}">
                <a16:creationId xmlns:a16="http://schemas.microsoft.com/office/drawing/2014/main" id="{C9BBAEDD-ACEA-7F84-C4E2-2EAECA7D63AD}"/>
              </a:ext>
            </a:extLst>
          </p:cNvPr>
          <p:cNvGrpSpPr/>
          <p:nvPr/>
        </p:nvGrpSpPr>
        <p:grpSpPr>
          <a:xfrm>
            <a:off x="143707" y="786503"/>
            <a:ext cx="7600120" cy="2276128"/>
            <a:chOff x="143706" y="1249570"/>
            <a:chExt cx="7779583" cy="2276128"/>
          </a:xfrm>
        </p:grpSpPr>
        <p:sp>
          <p:nvSpPr>
            <p:cNvPr id="8" name="TextBox 7">
              <a:extLst>
                <a:ext uri="{FF2B5EF4-FFF2-40B4-BE49-F238E27FC236}">
                  <a16:creationId xmlns:a16="http://schemas.microsoft.com/office/drawing/2014/main" id="{58B7A69F-4035-FBEE-8FC9-A63996E1CA3A}"/>
                </a:ext>
              </a:extLst>
            </p:cNvPr>
            <p:cNvSpPr txBox="1"/>
            <p:nvPr/>
          </p:nvSpPr>
          <p:spPr>
            <a:xfrm>
              <a:off x="143706" y="1249570"/>
              <a:ext cx="7779583"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What is Stormwater?  </a:t>
              </a:r>
            </a:p>
          </p:txBody>
        </p:sp>
        <p:sp>
          <p:nvSpPr>
            <p:cNvPr id="9" name="TextBox 8">
              <a:extLst>
                <a:ext uri="{FF2B5EF4-FFF2-40B4-BE49-F238E27FC236}">
                  <a16:creationId xmlns:a16="http://schemas.microsoft.com/office/drawing/2014/main" id="{041032E1-4A9B-9D5F-B008-F9D85FEE37A5}"/>
                </a:ext>
              </a:extLst>
            </p:cNvPr>
            <p:cNvSpPr txBox="1"/>
            <p:nvPr/>
          </p:nvSpPr>
          <p:spPr>
            <a:xfrm>
              <a:off x="143706" y="1632872"/>
              <a:ext cx="7077128" cy="1892826"/>
            </a:xfrm>
            <a:prstGeom prst="rect">
              <a:avLst/>
            </a:prstGeom>
            <a:noFill/>
          </p:spPr>
          <p:txBody>
            <a:bodyPr wrap="square" rtlCol="0">
              <a:spAutoFit/>
            </a:bodyPr>
            <a:lstStyle/>
            <a:p>
              <a:r>
                <a:rPr lang="en-US" sz="1300" dirty="0">
                  <a:ea typeface="Verdana" panose="020B0604030504040204" pitchFamily="34" charset="0"/>
                </a:rPr>
                <a:t>Stormwater is water that comes from rain and melted snow that flows over property and into the storm drains. Stormwater naturally soaks into the ground and becomes groundwater, during a process called infiltration. As Severn continues to develop, we create more paved and impermeable surfaces, such as driveways, parking lots, streets, and roofs – these surfaces can prevent stormwater from being absorbed into the ground. Along the way, the stormwater picks up debris and pollutants from rooftops and paved surfaces that then enter the storm drains and watercourses. The disruption to the natural hydrologic water cycle also means the stormwater runs off quickly into storm drains and sewer systems, and then to our lakes and rivers, which can lead to flooding, and other environmentally damaging effects.</a:t>
              </a:r>
              <a:endParaRPr lang="en-CA" sz="1200" dirty="0">
                <a:ea typeface="Verdana" panose="020B0604030504040204" pitchFamily="34" charset="0"/>
              </a:endParaRPr>
            </a:p>
          </p:txBody>
        </p:sp>
      </p:grpSp>
      <p:grpSp>
        <p:nvGrpSpPr>
          <p:cNvPr id="12" name="Group 11">
            <a:extLst>
              <a:ext uri="{FF2B5EF4-FFF2-40B4-BE49-F238E27FC236}">
                <a16:creationId xmlns:a16="http://schemas.microsoft.com/office/drawing/2014/main" id="{F4DB5F86-BD43-9C24-BBC6-8C0E8174EE4E}"/>
              </a:ext>
            </a:extLst>
          </p:cNvPr>
          <p:cNvGrpSpPr/>
          <p:nvPr/>
        </p:nvGrpSpPr>
        <p:grpSpPr>
          <a:xfrm>
            <a:off x="68579" y="3062631"/>
            <a:ext cx="6988998" cy="3985931"/>
            <a:chOff x="84194" y="3842713"/>
            <a:chExt cx="8000170" cy="3985931"/>
          </a:xfrm>
        </p:grpSpPr>
        <p:sp>
          <p:nvSpPr>
            <p:cNvPr id="6" name="TextBox 5">
              <a:extLst>
                <a:ext uri="{FF2B5EF4-FFF2-40B4-BE49-F238E27FC236}">
                  <a16:creationId xmlns:a16="http://schemas.microsoft.com/office/drawing/2014/main" id="{CE8B1B19-0ECC-5CB0-3D0E-11B44395B4BF}"/>
                </a:ext>
              </a:extLst>
            </p:cNvPr>
            <p:cNvSpPr txBox="1"/>
            <p:nvPr/>
          </p:nvSpPr>
          <p:spPr>
            <a:xfrm>
              <a:off x="143706" y="3842713"/>
              <a:ext cx="7779583"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Stormwater Terms and Definitions: </a:t>
              </a:r>
            </a:p>
          </p:txBody>
        </p:sp>
        <p:sp>
          <p:nvSpPr>
            <p:cNvPr id="11" name="TextBox 10">
              <a:extLst>
                <a:ext uri="{FF2B5EF4-FFF2-40B4-BE49-F238E27FC236}">
                  <a16:creationId xmlns:a16="http://schemas.microsoft.com/office/drawing/2014/main" id="{7BFAD0AB-A58F-3112-38CF-8C678EB319D2}"/>
                </a:ext>
              </a:extLst>
            </p:cNvPr>
            <p:cNvSpPr txBox="1"/>
            <p:nvPr/>
          </p:nvSpPr>
          <p:spPr>
            <a:xfrm>
              <a:off x="84194" y="4135325"/>
              <a:ext cx="8000170" cy="3693319"/>
            </a:xfrm>
            <a:prstGeom prst="rect">
              <a:avLst/>
            </a:prstGeom>
            <a:noFill/>
          </p:spPr>
          <p:txBody>
            <a:bodyPr wrap="square" rtlCol="0">
              <a:spAutoFit/>
            </a:bodyPr>
            <a:lstStyle/>
            <a:p>
              <a:pPr marL="285750" indent="-285750">
                <a:buFont typeface="Arial" panose="020B0604020202020204" pitchFamily="34" charset="0"/>
                <a:buChar char="•"/>
              </a:pPr>
              <a:r>
                <a:rPr lang="en-US" sz="1300" b="1" dirty="0"/>
                <a:t>Stormwater: </a:t>
              </a:r>
              <a:r>
                <a:rPr lang="en-US" sz="1300" dirty="0"/>
                <a:t>Rainwater that enters the stormwater drainage system and empties into rivers, lakes and streams.</a:t>
              </a:r>
            </a:p>
            <a:p>
              <a:pPr marL="285750" indent="-285750">
                <a:buFont typeface="Arial" panose="020B0604020202020204" pitchFamily="34" charset="0"/>
                <a:buChar char="•"/>
              </a:pPr>
              <a:r>
                <a:rPr lang="en-US" sz="1300" b="1" dirty="0"/>
                <a:t>Stormwater Drainage System: </a:t>
              </a:r>
              <a:r>
                <a:rPr lang="en-US" sz="1300" dirty="0"/>
                <a:t>A network of underground pipes and open channels designed for flood control, which discharges straight to creeks and rivers.</a:t>
              </a:r>
            </a:p>
            <a:p>
              <a:pPr marL="285750" indent="-285750">
                <a:buFont typeface="Arial" panose="020B0604020202020204" pitchFamily="34" charset="0"/>
                <a:buChar char="•"/>
              </a:pPr>
              <a:r>
                <a:rPr lang="en-US" sz="1300" b="1" dirty="0"/>
                <a:t>Catch Basin: </a:t>
              </a:r>
              <a:r>
                <a:rPr lang="en-US" sz="1300" dirty="0"/>
                <a:t>Curbside opening that collects rainwater from streets and serves as an entry point to the storm drain system. </a:t>
              </a:r>
            </a:p>
            <a:p>
              <a:pPr marL="285750" indent="-285750">
                <a:buFont typeface="Arial" panose="020B0604020202020204" pitchFamily="34" charset="0"/>
                <a:buChar char="•"/>
              </a:pPr>
              <a:r>
                <a:rPr lang="en-US" sz="1300" b="1" dirty="0"/>
                <a:t>Pond: </a:t>
              </a:r>
              <a:r>
                <a:rPr lang="en-US" sz="1300" dirty="0"/>
                <a:t>A stormwater control structure into which storm runoff is directed. May be a dry pond (temporarily stores incoming stormwater) or a wet pond (permanent pool of water with additional capacity). </a:t>
              </a:r>
            </a:p>
            <a:p>
              <a:pPr marL="285750" indent="-285750">
                <a:buFont typeface="Arial" panose="020B0604020202020204" pitchFamily="34" charset="0"/>
                <a:buChar char="•"/>
              </a:pPr>
              <a:r>
                <a:rPr lang="en-US" sz="1300" b="1" dirty="0"/>
                <a:t>Outfall: </a:t>
              </a:r>
              <a:r>
                <a:rPr lang="en-US" sz="1300" dirty="0"/>
                <a:t>Discharge point by which stormwater leaves the pipe system and enters the water system (i.e. creek, river). </a:t>
              </a:r>
            </a:p>
            <a:p>
              <a:pPr marL="285750" indent="-285750">
                <a:buFont typeface="Arial" panose="020B0604020202020204" pitchFamily="34" charset="0"/>
                <a:buChar char="•"/>
              </a:pPr>
              <a:r>
                <a:rPr lang="en-US" sz="1300" b="1" dirty="0"/>
                <a:t>Watershed:</a:t>
              </a:r>
              <a:r>
                <a:rPr lang="en-US" sz="1300" dirty="0"/>
                <a:t> An area of land that drains water or runoff to a single point, usually a confluence of streams or rivers, can also be known as drainage area, catchments, or a river basin.</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300" dirty="0">
                <a:latin typeface="Verdana" panose="020B0604030504040204" pitchFamily="34" charset="0"/>
                <a:ea typeface="Verdana" panose="020B0604030504040204" pitchFamily="34" charset="0"/>
              </a:endParaRPr>
            </a:p>
            <a:p>
              <a:endParaRPr lang="en-CA" sz="1600" dirty="0">
                <a:latin typeface="Verdana" panose="020B0604030504040204" pitchFamily="34" charset="0"/>
                <a:ea typeface="Verdana" panose="020B0604030504040204" pitchFamily="34" charset="0"/>
              </a:endParaRPr>
            </a:p>
          </p:txBody>
        </p:sp>
      </p:grpSp>
      <p:pic>
        <p:nvPicPr>
          <p:cNvPr id="20" name="Picture 4" descr="Why Your Community Needs Better Stormwater Drainage">
            <a:extLst>
              <a:ext uri="{FF2B5EF4-FFF2-40B4-BE49-F238E27FC236}">
                <a16:creationId xmlns:a16="http://schemas.microsoft.com/office/drawing/2014/main" id="{73AEE8AF-AC55-2754-3DA0-F542DB2F4E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7016" y="1748049"/>
            <a:ext cx="4856080" cy="336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4F380A0-ABD9-07B1-7BBA-145EA739EB0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2381974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6945" y="-9236"/>
            <a:ext cx="12459853" cy="746449"/>
          </a:xfrm>
          <a:prstGeom prst="rect">
            <a:avLst/>
          </a:prstGeom>
        </p:spPr>
      </p:pic>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smtClean="0"/>
              <a:pPr algn="ctr"/>
              <a:t>12</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62" name="Group 61">
            <a:extLst>
              <a:ext uri="{FF2B5EF4-FFF2-40B4-BE49-F238E27FC236}">
                <a16:creationId xmlns:a16="http://schemas.microsoft.com/office/drawing/2014/main" id="{305086A2-41BC-F190-9452-2D4A3B0DDB6A}"/>
              </a:ext>
            </a:extLst>
          </p:cNvPr>
          <p:cNvGrpSpPr/>
          <p:nvPr/>
        </p:nvGrpSpPr>
        <p:grpSpPr>
          <a:xfrm>
            <a:off x="778207" y="1600508"/>
            <a:ext cx="3735985" cy="3102679"/>
            <a:chOff x="778207" y="1600508"/>
            <a:chExt cx="3735985" cy="3102679"/>
          </a:xfrm>
        </p:grpSpPr>
        <p:sp>
          <p:nvSpPr>
            <p:cNvPr id="29" name="TextBox 28">
              <a:extLst>
                <a:ext uri="{FF2B5EF4-FFF2-40B4-BE49-F238E27FC236}">
                  <a16:creationId xmlns:a16="http://schemas.microsoft.com/office/drawing/2014/main" id="{C7C91283-B2E1-8EA4-D7D1-E47B9E0B1DC6}"/>
                </a:ext>
              </a:extLst>
            </p:cNvPr>
            <p:cNvSpPr txBox="1"/>
            <p:nvPr/>
          </p:nvSpPr>
          <p:spPr>
            <a:xfrm>
              <a:off x="804828" y="3009089"/>
              <a:ext cx="2936743" cy="307777"/>
            </a:xfrm>
            <a:prstGeom prst="rect">
              <a:avLst/>
            </a:prstGeom>
            <a:noFill/>
          </p:spPr>
          <p:txBody>
            <a:bodyPr wrap="square">
              <a:spAutoFit/>
            </a:bodyPr>
            <a:lstStyle/>
            <a:p>
              <a:r>
                <a:rPr lang="en-US" sz="1400" b="1" i="1" dirty="0">
                  <a:ea typeface="Verdana" panose="020B0604030504040204" pitchFamily="34" charset="0"/>
                </a:rPr>
                <a:t>7.9 km of Collection Storm Sewers </a:t>
              </a:r>
            </a:p>
          </p:txBody>
        </p:sp>
        <p:sp>
          <p:nvSpPr>
            <p:cNvPr id="30" name="TextBox 29">
              <a:extLst>
                <a:ext uri="{FF2B5EF4-FFF2-40B4-BE49-F238E27FC236}">
                  <a16:creationId xmlns:a16="http://schemas.microsoft.com/office/drawing/2014/main" id="{74CF0E0E-64F8-7416-72F6-F4F224E2EE8A}"/>
                </a:ext>
              </a:extLst>
            </p:cNvPr>
            <p:cNvSpPr txBox="1"/>
            <p:nvPr/>
          </p:nvSpPr>
          <p:spPr>
            <a:xfrm>
              <a:off x="778207" y="1600508"/>
              <a:ext cx="3735985" cy="523220"/>
            </a:xfrm>
            <a:prstGeom prst="rect">
              <a:avLst/>
            </a:prstGeom>
            <a:noFill/>
          </p:spPr>
          <p:txBody>
            <a:bodyPr wrap="square">
              <a:spAutoFit/>
            </a:bodyPr>
            <a:lstStyle/>
            <a:p>
              <a:r>
                <a:rPr lang="en-US" sz="1400" b="1" i="1" dirty="0">
                  <a:ea typeface="Verdana" panose="020B0604030504040204" pitchFamily="34" charset="0"/>
                </a:rPr>
                <a:t>400 km of Open Ditches, Catch Basins, and Manholes </a:t>
              </a:r>
              <a:endParaRPr lang="en-US" sz="1400" i="1" dirty="0">
                <a:ea typeface="Verdana" panose="020B0604030504040204" pitchFamily="34" charset="0"/>
              </a:endParaRPr>
            </a:p>
          </p:txBody>
        </p:sp>
        <p:sp>
          <p:nvSpPr>
            <p:cNvPr id="31" name="TextBox 30">
              <a:extLst>
                <a:ext uri="{FF2B5EF4-FFF2-40B4-BE49-F238E27FC236}">
                  <a16:creationId xmlns:a16="http://schemas.microsoft.com/office/drawing/2014/main" id="{6D732C8F-4D61-7F93-8960-B05064DF0711}"/>
                </a:ext>
              </a:extLst>
            </p:cNvPr>
            <p:cNvSpPr txBox="1"/>
            <p:nvPr/>
          </p:nvSpPr>
          <p:spPr>
            <a:xfrm>
              <a:off x="778207" y="4395410"/>
              <a:ext cx="3245243" cy="307777"/>
            </a:xfrm>
            <a:prstGeom prst="rect">
              <a:avLst/>
            </a:prstGeom>
            <a:noFill/>
          </p:spPr>
          <p:txBody>
            <a:bodyPr wrap="square">
              <a:spAutoFit/>
            </a:bodyPr>
            <a:lstStyle/>
            <a:p>
              <a:r>
                <a:rPr lang="en-US" sz="1400" b="1" i="1" dirty="0">
                  <a:ea typeface="Verdana" panose="020B0604030504040204" pitchFamily="34" charset="0"/>
                </a:rPr>
                <a:t>13 Stormwater Management Facilities</a:t>
              </a:r>
              <a:endParaRPr lang="en-US" sz="1400" i="1" dirty="0">
                <a:ea typeface="Verdana" panose="020B0604030504040204" pitchFamily="34" charset="0"/>
              </a:endParaRPr>
            </a:p>
          </p:txBody>
        </p:sp>
      </p:grpSp>
      <p:sp>
        <p:nvSpPr>
          <p:cNvPr id="6" name="TextBox 5">
            <a:extLst>
              <a:ext uri="{FF2B5EF4-FFF2-40B4-BE49-F238E27FC236}">
                <a16:creationId xmlns:a16="http://schemas.microsoft.com/office/drawing/2014/main" id="{4CCC6315-41ED-9256-5D45-D3514BEE7B39}"/>
              </a:ext>
            </a:extLst>
          </p:cNvPr>
          <p:cNvSpPr txBox="1"/>
          <p:nvPr/>
        </p:nvSpPr>
        <p:spPr>
          <a:xfrm>
            <a:off x="143706" y="66119"/>
            <a:ext cx="7399390" cy="584775"/>
          </a:xfrm>
          <a:prstGeom prst="rect">
            <a:avLst/>
          </a:prstGeom>
          <a:noFill/>
        </p:spPr>
        <p:txBody>
          <a:bodyPr wrap="square">
            <a:spAutoFit/>
          </a:bodyPr>
          <a:lstStyle/>
          <a:p>
            <a:r>
              <a:rPr lang="en-US" sz="3200" b="1" dirty="0">
                <a:solidFill>
                  <a:schemeClr val="bg1"/>
                </a:solidFill>
              </a:rPr>
              <a:t>Study Area – Stormwater System </a:t>
            </a:r>
          </a:p>
        </p:txBody>
      </p:sp>
      <p:sp>
        <p:nvSpPr>
          <p:cNvPr id="58" name="TextBox 57">
            <a:extLst>
              <a:ext uri="{FF2B5EF4-FFF2-40B4-BE49-F238E27FC236}">
                <a16:creationId xmlns:a16="http://schemas.microsoft.com/office/drawing/2014/main" id="{85AAE930-BE65-D272-389B-532BD8AB50FB}"/>
              </a:ext>
            </a:extLst>
          </p:cNvPr>
          <p:cNvSpPr txBox="1"/>
          <p:nvPr/>
        </p:nvSpPr>
        <p:spPr>
          <a:xfrm>
            <a:off x="232219" y="1085049"/>
            <a:ext cx="6002326" cy="307777"/>
          </a:xfrm>
          <a:prstGeom prst="rect">
            <a:avLst/>
          </a:prstGeom>
          <a:noFill/>
        </p:spPr>
        <p:txBody>
          <a:bodyPr wrap="square" rtlCol="0">
            <a:spAutoFit/>
          </a:bodyPr>
          <a:lstStyle/>
          <a:p>
            <a:r>
              <a:rPr lang="en-CA" sz="1400" b="1" dirty="0">
                <a:solidFill>
                  <a:srgbClr val="002660"/>
                </a:solidFill>
                <a:ea typeface="Verdana" panose="020B0604030504040204" pitchFamily="34" charset="0"/>
              </a:rPr>
              <a:t>Current Levels of Stormwater Service in Severn: </a:t>
            </a:r>
          </a:p>
        </p:txBody>
      </p:sp>
      <p:grpSp>
        <p:nvGrpSpPr>
          <p:cNvPr id="67" name="Group 66">
            <a:extLst>
              <a:ext uri="{FF2B5EF4-FFF2-40B4-BE49-F238E27FC236}">
                <a16:creationId xmlns:a16="http://schemas.microsoft.com/office/drawing/2014/main" id="{AB674CBD-9DB0-2B1B-62A5-C9C78876C448}"/>
              </a:ext>
            </a:extLst>
          </p:cNvPr>
          <p:cNvGrpSpPr/>
          <p:nvPr/>
        </p:nvGrpSpPr>
        <p:grpSpPr>
          <a:xfrm>
            <a:off x="119420" y="1569423"/>
            <a:ext cx="701009" cy="3274757"/>
            <a:chOff x="119420" y="1569423"/>
            <a:chExt cx="701009" cy="3274757"/>
          </a:xfrm>
        </p:grpSpPr>
        <p:grpSp>
          <p:nvGrpSpPr>
            <p:cNvPr id="65" name="Group 64">
              <a:extLst>
                <a:ext uri="{FF2B5EF4-FFF2-40B4-BE49-F238E27FC236}">
                  <a16:creationId xmlns:a16="http://schemas.microsoft.com/office/drawing/2014/main" id="{37C9857F-4A1C-DC54-2038-454062C4502A}"/>
                </a:ext>
              </a:extLst>
            </p:cNvPr>
            <p:cNvGrpSpPr/>
            <p:nvPr/>
          </p:nvGrpSpPr>
          <p:grpSpPr>
            <a:xfrm>
              <a:off x="192816" y="1569423"/>
              <a:ext cx="585391" cy="585391"/>
              <a:chOff x="192816" y="1569423"/>
              <a:chExt cx="585391" cy="585391"/>
            </a:xfrm>
          </p:grpSpPr>
          <p:pic>
            <p:nvPicPr>
              <p:cNvPr id="9" name="Picture 6" descr="Manhole - Free icons">
                <a:extLst>
                  <a:ext uri="{FF2B5EF4-FFF2-40B4-BE49-F238E27FC236}">
                    <a16:creationId xmlns:a16="http://schemas.microsoft.com/office/drawing/2014/main" id="{2DF0FEA4-55C2-02E7-DC1E-554CD7C656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878" y="1674599"/>
                <a:ext cx="368267" cy="368267"/>
              </a:xfrm>
              <a:prstGeom prst="rect">
                <a:avLst/>
              </a:prstGeom>
              <a:noFill/>
              <a:extLst>
                <a:ext uri="{909E8E84-426E-40DD-AFC4-6F175D3DCCD1}">
                  <a14:hiddenFill xmlns:a14="http://schemas.microsoft.com/office/drawing/2010/main">
                    <a:solidFill>
                      <a:srgbClr val="FFFFFF"/>
                    </a:solidFill>
                  </a14:hiddenFill>
                </a:ext>
              </a:extLst>
            </p:spPr>
          </p:pic>
          <p:sp>
            <p:nvSpPr>
              <p:cNvPr id="53" name="Oval 52">
                <a:extLst>
                  <a:ext uri="{FF2B5EF4-FFF2-40B4-BE49-F238E27FC236}">
                    <a16:creationId xmlns:a16="http://schemas.microsoft.com/office/drawing/2014/main" id="{2F0653FA-C8E1-2F3F-245A-7A73B6F734D4}"/>
                  </a:ext>
                </a:extLst>
              </p:cNvPr>
              <p:cNvSpPr>
                <a:spLocks noChangeAspect="1"/>
              </p:cNvSpPr>
              <p:nvPr/>
            </p:nvSpPr>
            <p:spPr>
              <a:xfrm>
                <a:off x="192816" y="1569423"/>
                <a:ext cx="585391" cy="585391"/>
              </a:xfrm>
              <a:prstGeom prst="ellipse">
                <a:avLst/>
              </a:prstGeom>
              <a:noFill/>
              <a:ln w="76200">
                <a:solidFill>
                  <a:srgbClr val="B8D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1" name="Group 60">
              <a:extLst>
                <a:ext uri="{FF2B5EF4-FFF2-40B4-BE49-F238E27FC236}">
                  <a16:creationId xmlns:a16="http://schemas.microsoft.com/office/drawing/2014/main" id="{8931797C-0C1A-7882-13F1-AB84A06A1FE9}"/>
                </a:ext>
              </a:extLst>
            </p:cNvPr>
            <p:cNvGrpSpPr/>
            <p:nvPr/>
          </p:nvGrpSpPr>
          <p:grpSpPr>
            <a:xfrm>
              <a:off x="194674" y="4260647"/>
              <a:ext cx="583533" cy="583533"/>
              <a:chOff x="194674" y="4260647"/>
              <a:chExt cx="583533" cy="583533"/>
            </a:xfrm>
          </p:grpSpPr>
          <p:pic>
            <p:nvPicPr>
              <p:cNvPr id="12" name="Picture 8" descr="Pump - Free industry icons">
                <a:extLst>
                  <a:ext uri="{FF2B5EF4-FFF2-40B4-BE49-F238E27FC236}">
                    <a16:creationId xmlns:a16="http://schemas.microsoft.com/office/drawing/2014/main" id="{333399C8-619F-5A0E-D90B-668FAF4D45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91" y="4340077"/>
                <a:ext cx="418442" cy="418442"/>
              </a:xfrm>
              <a:prstGeom prst="rect">
                <a:avLst/>
              </a:prstGeom>
              <a:noFill/>
              <a:extLst>
                <a:ext uri="{909E8E84-426E-40DD-AFC4-6F175D3DCCD1}">
                  <a14:hiddenFill xmlns:a14="http://schemas.microsoft.com/office/drawing/2010/main">
                    <a:solidFill>
                      <a:srgbClr val="FFFFFF"/>
                    </a:solidFill>
                  </a14:hiddenFill>
                </a:ext>
              </a:extLst>
            </p:spPr>
          </p:pic>
          <p:sp>
            <p:nvSpPr>
              <p:cNvPr id="51" name="Oval 50">
                <a:extLst>
                  <a:ext uri="{FF2B5EF4-FFF2-40B4-BE49-F238E27FC236}">
                    <a16:creationId xmlns:a16="http://schemas.microsoft.com/office/drawing/2014/main" id="{2F3BE402-F972-E453-53CF-3B2B3AF8A0D3}"/>
                  </a:ext>
                </a:extLst>
              </p:cNvPr>
              <p:cNvSpPr>
                <a:spLocks noChangeAspect="1"/>
              </p:cNvSpPr>
              <p:nvPr/>
            </p:nvSpPr>
            <p:spPr>
              <a:xfrm>
                <a:off x="194674" y="4260647"/>
                <a:ext cx="583533" cy="583533"/>
              </a:xfrm>
              <a:prstGeom prst="ellipse">
                <a:avLst/>
              </a:prstGeom>
              <a:noFill/>
              <a:ln w="76200">
                <a:solidFill>
                  <a:srgbClr val="FAC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6" name="Group 65">
              <a:extLst>
                <a:ext uri="{FF2B5EF4-FFF2-40B4-BE49-F238E27FC236}">
                  <a16:creationId xmlns:a16="http://schemas.microsoft.com/office/drawing/2014/main" id="{0DE0750A-DA5E-A949-8158-FC38EDACA290}"/>
                </a:ext>
              </a:extLst>
            </p:cNvPr>
            <p:cNvGrpSpPr/>
            <p:nvPr/>
          </p:nvGrpSpPr>
          <p:grpSpPr>
            <a:xfrm>
              <a:off x="119420" y="2873202"/>
              <a:ext cx="701009" cy="562885"/>
              <a:chOff x="119420" y="2873202"/>
              <a:chExt cx="701009" cy="562885"/>
            </a:xfrm>
          </p:grpSpPr>
          <p:sp>
            <p:nvSpPr>
              <p:cNvPr id="56" name="Oval 55">
                <a:extLst>
                  <a:ext uri="{FF2B5EF4-FFF2-40B4-BE49-F238E27FC236}">
                    <a16:creationId xmlns:a16="http://schemas.microsoft.com/office/drawing/2014/main" id="{776D0E86-22FA-1545-492B-A73AA70C9A22}"/>
                  </a:ext>
                </a:extLst>
              </p:cNvPr>
              <p:cNvSpPr>
                <a:spLocks noChangeAspect="1"/>
              </p:cNvSpPr>
              <p:nvPr/>
            </p:nvSpPr>
            <p:spPr>
              <a:xfrm>
                <a:off x="188483" y="2873202"/>
                <a:ext cx="562885" cy="562885"/>
              </a:xfrm>
              <a:prstGeom prst="ellipse">
                <a:avLst/>
              </a:prstGeom>
              <a:noFill/>
              <a:ln w="76200">
                <a:solidFill>
                  <a:srgbClr val="41B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4" name="Picture 2" descr="Vector Pipes Plastic Pipe Png Royalty Free Download - Pipe Icon - Free  Transparent PNG Clipart Images Download">
                <a:extLst>
                  <a:ext uri="{FF2B5EF4-FFF2-40B4-BE49-F238E27FC236}">
                    <a16:creationId xmlns:a16="http://schemas.microsoft.com/office/drawing/2014/main" id="{4A36FEFB-FF23-FC98-B4D5-2F0AC69D348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9420" y="2934271"/>
                <a:ext cx="701009" cy="49352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 name="Picture 4">
            <a:extLst>
              <a:ext uri="{FF2B5EF4-FFF2-40B4-BE49-F238E27FC236}">
                <a16:creationId xmlns:a16="http://schemas.microsoft.com/office/drawing/2014/main" id="{A3E26891-DEEB-7B0F-E6EC-0D511BF80432}"/>
              </a:ext>
            </a:extLst>
          </p:cNvPr>
          <p:cNvPicPr>
            <a:picLocks noChangeAspect="1"/>
          </p:cNvPicPr>
          <p:nvPr/>
        </p:nvPicPr>
        <p:blipFill>
          <a:blip r:embed="rId11"/>
          <a:stretch>
            <a:fillRect/>
          </a:stretch>
        </p:blipFill>
        <p:spPr>
          <a:xfrm>
            <a:off x="4167153" y="757412"/>
            <a:ext cx="7927913" cy="5138573"/>
          </a:xfrm>
          <a:prstGeom prst="rect">
            <a:avLst/>
          </a:prstGeom>
        </p:spPr>
      </p:pic>
      <p:pic>
        <p:nvPicPr>
          <p:cNvPr id="2" name="Picture 1">
            <a:extLst>
              <a:ext uri="{FF2B5EF4-FFF2-40B4-BE49-F238E27FC236}">
                <a16:creationId xmlns:a16="http://schemas.microsoft.com/office/drawing/2014/main" id="{FDC2034D-4C38-C678-118C-7245CDF7388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231819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48565"/>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319217" y="78108"/>
              <a:ext cx="10449503" cy="584775"/>
            </a:xfrm>
            <a:prstGeom prst="rect">
              <a:avLst/>
            </a:prstGeom>
            <a:noFill/>
          </p:spPr>
          <p:txBody>
            <a:bodyPr wrap="square">
              <a:spAutoFit/>
            </a:bodyPr>
            <a:lstStyle/>
            <a:p>
              <a:r>
                <a:rPr lang="en-US" sz="3200" b="1" dirty="0">
                  <a:solidFill>
                    <a:schemeClr val="bg1"/>
                  </a:solidFill>
                </a:rPr>
                <a:t>Project Objectives</a:t>
              </a:r>
              <a:endParaRPr lang="en-US" sz="3200" b="1" dirty="0">
                <a:solidFill>
                  <a:srgbClr val="FF0000"/>
                </a:solidFill>
              </a:endParaRP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13</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28" name="Group 27">
            <a:extLst>
              <a:ext uri="{FF2B5EF4-FFF2-40B4-BE49-F238E27FC236}">
                <a16:creationId xmlns:a16="http://schemas.microsoft.com/office/drawing/2014/main" id="{28A7088F-3D13-A785-A996-F2D60C9E389F}"/>
              </a:ext>
            </a:extLst>
          </p:cNvPr>
          <p:cNvGrpSpPr/>
          <p:nvPr/>
        </p:nvGrpSpPr>
        <p:grpSpPr>
          <a:xfrm>
            <a:off x="333742" y="827054"/>
            <a:ext cx="11103879" cy="5102543"/>
            <a:chOff x="349293" y="820035"/>
            <a:chExt cx="11377757" cy="2952071"/>
          </a:xfrm>
        </p:grpSpPr>
        <p:grpSp>
          <p:nvGrpSpPr>
            <p:cNvPr id="29" name="Group 28">
              <a:extLst>
                <a:ext uri="{FF2B5EF4-FFF2-40B4-BE49-F238E27FC236}">
                  <a16:creationId xmlns:a16="http://schemas.microsoft.com/office/drawing/2014/main" id="{CF908CC7-872F-B734-BC49-89E4CC98075C}"/>
                </a:ext>
              </a:extLst>
            </p:cNvPr>
            <p:cNvGrpSpPr/>
            <p:nvPr/>
          </p:nvGrpSpPr>
          <p:grpSpPr>
            <a:xfrm>
              <a:off x="349293" y="820035"/>
              <a:ext cx="11377757" cy="2952071"/>
              <a:chOff x="349293" y="820035"/>
              <a:chExt cx="11377757" cy="2952071"/>
            </a:xfrm>
          </p:grpSpPr>
          <p:grpSp>
            <p:nvGrpSpPr>
              <p:cNvPr id="31" name="Group 30">
                <a:extLst>
                  <a:ext uri="{FF2B5EF4-FFF2-40B4-BE49-F238E27FC236}">
                    <a16:creationId xmlns:a16="http://schemas.microsoft.com/office/drawing/2014/main" id="{ACB29522-4586-C9D9-DA6F-46B3A322B536}"/>
                  </a:ext>
                </a:extLst>
              </p:cNvPr>
              <p:cNvGrpSpPr/>
              <p:nvPr/>
            </p:nvGrpSpPr>
            <p:grpSpPr>
              <a:xfrm>
                <a:off x="349293" y="820035"/>
                <a:ext cx="11377757" cy="2952071"/>
                <a:chOff x="349296" y="866383"/>
                <a:chExt cx="11377757" cy="1559124"/>
              </a:xfrm>
            </p:grpSpPr>
            <p:grpSp>
              <p:nvGrpSpPr>
                <p:cNvPr id="34" name="Group 33">
                  <a:extLst>
                    <a:ext uri="{FF2B5EF4-FFF2-40B4-BE49-F238E27FC236}">
                      <a16:creationId xmlns:a16="http://schemas.microsoft.com/office/drawing/2014/main" id="{67491481-0141-207E-CFEB-658B70C17CEC}"/>
                    </a:ext>
                  </a:extLst>
                </p:cNvPr>
                <p:cNvGrpSpPr/>
                <p:nvPr/>
              </p:nvGrpSpPr>
              <p:grpSpPr>
                <a:xfrm>
                  <a:off x="349296" y="866383"/>
                  <a:ext cx="11377757" cy="1480437"/>
                  <a:chOff x="373381" y="1961227"/>
                  <a:chExt cx="8471064" cy="1491365"/>
                </a:xfrm>
              </p:grpSpPr>
              <p:sp>
                <p:nvSpPr>
                  <p:cNvPr id="39" name="Rectangle: Rounded Corners 38">
                    <a:extLst>
                      <a:ext uri="{FF2B5EF4-FFF2-40B4-BE49-F238E27FC236}">
                        <a16:creationId xmlns:a16="http://schemas.microsoft.com/office/drawing/2014/main" id="{F11656CC-1AFF-624A-A3C9-4E220264C79E}"/>
                      </a:ext>
                    </a:extLst>
                  </p:cNvPr>
                  <p:cNvSpPr/>
                  <p:nvPr/>
                </p:nvSpPr>
                <p:spPr>
                  <a:xfrm>
                    <a:off x="373381" y="1961227"/>
                    <a:ext cx="8471064" cy="14913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8" name="Picture 37">
                    <a:extLst>
                      <a:ext uri="{FF2B5EF4-FFF2-40B4-BE49-F238E27FC236}">
                        <a16:creationId xmlns:a16="http://schemas.microsoft.com/office/drawing/2014/main" id="{D1B1A0E4-9C59-152D-F767-22D9700F8B28}"/>
                      </a:ext>
                    </a:extLst>
                  </p:cNvPr>
                  <p:cNvPicPr>
                    <a:picLocks noChangeAspect="1"/>
                  </p:cNvPicPr>
                  <p:nvPr/>
                </p:nvPicPr>
                <p:blipFill rotWithShape="1">
                  <a:blip r:embed="rId8"/>
                  <a:srcRect r="75777"/>
                  <a:stretch/>
                </p:blipFill>
                <p:spPr>
                  <a:xfrm>
                    <a:off x="475882" y="2057251"/>
                    <a:ext cx="1084770" cy="972797"/>
                  </a:xfrm>
                  <a:prstGeom prst="rect">
                    <a:avLst/>
                  </a:prstGeom>
                </p:spPr>
              </p:pic>
            </p:grpSp>
            <p:sp>
              <p:nvSpPr>
                <p:cNvPr id="36" name="TextBox 35">
                  <a:extLst>
                    <a:ext uri="{FF2B5EF4-FFF2-40B4-BE49-F238E27FC236}">
                      <a16:creationId xmlns:a16="http://schemas.microsoft.com/office/drawing/2014/main" id="{09FD0375-F161-3AA3-3972-5CA3AD99E3F6}"/>
                    </a:ext>
                  </a:extLst>
                </p:cNvPr>
                <p:cNvSpPr txBox="1"/>
                <p:nvPr/>
              </p:nvSpPr>
              <p:spPr>
                <a:xfrm>
                  <a:off x="2081626" y="937266"/>
                  <a:ext cx="8993814" cy="1488241"/>
                </a:xfrm>
                <a:prstGeom prst="rect">
                  <a:avLst/>
                </a:prstGeom>
                <a:noFill/>
              </p:spPr>
              <p:txBody>
                <a:bodyPr wrap="square" rtlCol="0">
                  <a:spAutoFit/>
                </a:bodyPr>
                <a:lstStyle/>
                <a:p>
                  <a:r>
                    <a:rPr lang="en-US" b="1" dirty="0"/>
                    <a:t>Proposed Analysis Approach: </a:t>
                  </a:r>
                </a:p>
                <a:p>
                  <a:pPr marL="285750" indent="-285750">
                    <a:buFont typeface="Arial" panose="020B0604020202020204" pitchFamily="34" charset="0"/>
                    <a:buChar char="•"/>
                  </a:pPr>
                  <a:r>
                    <a:rPr lang="en-US" dirty="0">
                      <a:ea typeface="Verdana" panose="020B0604030504040204" pitchFamily="34" charset="0"/>
                    </a:rPr>
                    <a:t>Determine a recommended servicing strategy that accommodates the expansion and growth of serviced areas and undeveloped lands in the study area for the 30-year planning horizon. </a:t>
                  </a:r>
                </a:p>
                <a:p>
                  <a:pPr marL="285750" indent="-285750">
                    <a:buFont typeface="Arial" panose="020B0604020202020204" pitchFamily="34" charset="0"/>
                    <a:buChar char="•"/>
                  </a:pPr>
                  <a:r>
                    <a:rPr lang="en-US" dirty="0">
                      <a:ea typeface="Verdana" panose="020B0604030504040204" pitchFamily="34" charset="0"/>
                    </a:rPr>
                    <a:t>Assess and review current infrastructure conditions and performance, including the associated costs with operational expansions and any new capital projects that may be required. </a:t>
                  </a:r>
                </a:p>
                <a:p>
                  <a:pPr marL="285750" indent="-285750">
                    <a:buFont typeface="Arial" panose="020B0604020202020204" pitchFamily="34" charset="0"/>
                    <a:buChar char="•"/>
                  </a:pPr>
                  <a:r>
                    <a:rPr lang="en-US" dirty="0">
                      <a:ea typeface="Verdana" panose="020B0604030504040204" pitchFamily="34" charset="0"/>
                    </a:rPr>
                    <a:t>Employ current standards to determine system hydraulics and capacities for water treatment and distribution, wastewater treatment, and collection areas. </a:t>
                  </a:r>
                </a:p>
                <a:p>
                  <a:pPr marL="285750" indent="-285750">
                    <a:buFont typeface="Arial" panose="020B0604020202020204" pitchFamily="34" charset="0"/>
                    <a:buChar char="•"/>
                  </a:pPr>
                  <a:r>
                    <a:rPr lang="en-US" dirty="0">
                      <a:ea typeface="Verdana" panose="020B0604030504040204" pitchFamily="34" charset="0"/>
                    </a:rPr>
                    <a:t>Evaluate potential impacts of inflow and infiltration (I&amp;I) in the wastewater collection systems and make recommendations for future monitoring. </a:t>
                  </a:r>
                </a:p>
                <a:p>
                  <a:pPr marL="285750" indent="-285750">
                    <a:buFont typeface="Arial" panose="020B0604020202020204" pitchFamily="34" charset="0"/>
                    <a:buChar char="•"/>
                  </a:pPr>
                  <a:r>
                    <a:rPr lang="en-US" dirty="0">
                      <a:ea typeface="Verdana" panose="020B0604030504040204" pitchFamily="34" charset="0"/>
                    </a:rPr>
                    <a:t>Calculate GHG inventories and GHG reduction targets specifically pertaining to the municipal water, wastewater, and stormwater services, to satisfy the Township’s requirements. </a:t>
                  </a:r>
                </a:p>
                <a:p>
                  <a:pPr marL="285750" indent="-285750">
                    <a:buFont typeface="Arial" panose="020B0604020202020204" pitchFamily="34" charset="0"/>
                    <a:buChar char="•"/>
                  </a:pPr>
                  <a:endParaRPr lang="en-US" sz="1200" dirty="0">
                    <a:ea typeface="Verdana" panose="020B0604030504040204" pitchFamily="34" charset="0"/>
                  </a:endParaRPr>
                </a:p>
                <a:p>
                  <a:pPr marL="285750" indent="-285750">
                    <a:buFont typeface="Arial" panose="020B0604020202020204" pitchFamily="34" charset="0"/>
                    <a:buChar char="•"/>
                  </a:pPr>
                  <a:endParaRPr lang="en-US" sz="1200" dirty="0">
                    <a:ea typeface="Verdana" panose="020B0604030504040204" pitchFamily="34" charset="0"/>
                  </a:endParaRPr>
                </a:p>
                <a:p>
                  <a:pPr marL="285750" indent="-285750">
                    <a:buFont typeface="Arial" panose="020B0604020202020204" pitchFamily="34" charset="0"/>
                    <a:buChar char="•"/>
                  </a:pPr>
                  <a:endParaRPr lang="en-US" sz="1200" dirty="0">
                    <a:ea typeface="Verdana" panose="020B0604030504040204" pitchFamily="34" charset="0"/>
                  </a:endParaRPr>
                </a:p>
                <a:p>
                  <a:pPr marL="171450" indent="-171450">
                    <a:buFont typeface="Arial" panose="020B0604020202020204" pitchFamily="34" charset="0"/>
                    <a:buChar char="•"/>
                  </a:pPr>
                  <a:endParaRPr lang="en-US" sz="1200" b="0" u="none" strike="noStrike" baseline="0" dirty="0">
                    <a:highlight>
                      <a:srgbClr val="FFFF00"/>
                    </a:highlight>
                    <a:latin typeface="Calibri-Italic"/>
                  </a:endParaRPr>
                </a:p>
                <a:p>
                  <a:pPr marL="171450" indent="-171450">
                    <a:buFont typeface="Arial" panose="020B0604020202020204" pitchFamily="34" charset="0"/>
                    <a:buChar char="•"/>
                  </a:pPr>
                  <a:endParaRPr lang="en-US" sz="1050" dirty="0"/>
                </a:p>
              </p:txBody>
            </p:sp>
          </p:grpSp>
          <p:pic>
            <p:nvPicPr>
              <p:cNvPr id="32" name="Picture 31">
                <a:extLst>
                  <a:ext uri="{FF2B5EF4-FFF2-40B4-BE49-F238E27FC236}">
                    <a16:creationId xmlns:a16="http://schemas.microsoft.com/office/drawing/2014/main" id="{B9545517-66BA-399B-4C5D-6D9EC676B966}"/>
                  </a:ext>
                </a:extLst>
              </p:cNvPr>
              <p:cNvPicPr>
                <a:picLocks noChangeAspect="1"/>
              </p:cNvPicPr>
              <p:nvPr/>
            </p:nvPicPr>
            <p:blipFill rotWithShape="1">
              <a:blip r:embed="rId8"/>
              <a:srcRect r="75777"/>
              <a:stretch/>
            </p:blipFill>
            <p:spPr>
              <a:xfrm>
                <a:off x="486964" y="2094581"/>
                <a:ext cx="1456988" cy="1362161"/>
              </a:xfrm>
              <a:prstGeom prst="rect">
                <a:avLst/>
              </a:prstGeom>
            </p:spPr>
          </p:pic>
          <p:pic>
            <p:nvPicPr>
              <p:cNvPr id="33" name="Picture 32">
                <a:extLst>
                  <a:ext uri="{FF2B5EF4-FFF2-40B4-BE49-F238E27FC236}">
                    <a16:creationId xmlns:a16="http://schemas.microsoft.com/office/drawing/2014/main" id="{2D0AA916-48B1-CB34-BF25-D94A8F1C7882}"/>
                  </a:ext>
                </a:extLst>
              </p:cNvPr>
              <p:cNvPicPr>
                <a:picLocks noChangeAspect="1"/>
              </p:cNvPicPr>
              <p:nvPr/>
            </p:nvPicPr>
            <p:blipFill rotWithShape="1">
              <a:blip r:embed="rId8"/>
              <a:srcRect r="75777"/>
              <a:stretch/>
            </p:blipFill>
            <p:spPr>
              <a:xfrm>
                <a:off x="486966" y="988181"/>
                <a:ext cx="1456988" cy="1265088"/>
              </a:xfrm>
              <a:prstGeom prst="rect">
                <a:avLst/>
              </a:prstGeom>
            </p:spPr>
          </p:pic>
        </p:grpSp>
        <p:sp>
          <p:nvSpPr>
            <p:cNvPr id="30" name="TextBox 29">
              <a:extLst>
                <a:ext uri="{FF2B5EF4-FFF2-40B4-BE49-F238E27FC236}">
                  <a16:creationId xmlns:a16="http://schemas.microsoft.com/office/drawing/2014/main" id="{2659A04B-6F8E-083C-0D4C-71D5090D7563}"/>
                </a:ext>
              </a:extLst>
            </p:cNvPr>
            <p:cNvSpPr txBox="1"/>
            <p:nvPr/>
          </p:nvSpPr>
          <p:spPr>
            <a:xfrm>
              <a:off x="486964" y="1945594"/>
              <a:ext cx="1442766" cy="694449"/>
            </a:xfrm>
            <a:prstGeom prst="rect">
              <a:avLst/>
            </a:prstGeom>
            <a:noFill/>
          </p:spPr>
          <p:txBody>
            <a:bodyPr wrap="square" rtlCol="0">
              <a:spAutoFit/>
            </a:bodyPr>
            <a:lstStyle/>
            <a:p>
              <a:pPr algn="ctr"/>
              <a:r>
                <a:rPr lang="en-CA" sz="2400" b="1" dirty="0">
                  <a:solidFill>
                    <a:schemeClr val="bg1"/>
                  </a:solidFill>
                </a:rPr>
                <a:t>Proposed Analysis Approach</a:t>
              </a:r>
            </a:p>
          </p:txBody>
        </p:sp>
      </p:grpSp>
      <p:pic>
        <p:nvPicPr>
          <p:cNvPr id="2" name="Picture 1">
            <a:extLst>
              <a:ext uri="{FF2B5EF4-FFF2-40B4-BE49-F238E27FC236}">
                <a16:creationId xmlns:a16="http://schemas.microsoft.com/office/drawing/2014/main" id="{FE9DE7AD-2EE1-EEAF-4488-5098F26F7F9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3134876830"/>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48565"/>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304934" y="77031"/>
              <a:ext cx="104495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Alternative Solutions:</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Public Information Centre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fld id="{E8297CD7-4719-4BB7-A677-FB616A3D4DA0}" type="slidenum">
              <a:rPr kumimoji="0" lang="en-CA"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r>
              <a:rPr kumimoji="0" lang="en-CA"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44" name="Group 43">
            <a:extLst>
              <a:ext uri="{FF2B5EF4-FFF2-40B4-BE49-F238E27FC236}">
                <a16:creationId xmlns:a16="http://schemas.microsoft.com/office/drawing/2014/main" id="{50F2C9C7-426A-FCA8-1401-A5AFD2222433}"/>
              </a:ext>
            </a:extLst>
          </p:cNvPr>
          <p:cNvGrpSpPr>
            <a:grpSpLocks noChangeAspect="1"/>
          </p:cNvGrpSpPr>
          <p:nvPr/>
        </p:nvGrpSpPr>
        <p:grpSpPr>
          <a:xfrm>
            <a:off x="879169" y="3982804"/>
            <a:ext cx="4264849" cy="1848452"/>
            <a:chOff x="2613829" y="1786597"/>
            <a:chExt cx="7853118" cy="3474050"/>
          </a:xfrm>
        </p:grpSpPr>
        <p:sp>
          <p:nvSpPr>
            <p:cNvPr id="45" name="Rectangle: Rounded Corners 44">
              <a:extLst>
                <a:ext uri="{FF2B5EF4-FFF2-40B4-BE49-F238E27FC236}">
                  <a16:creationId xmlns:a16="http://schemas.microsoft.com/office/drawing/2014/main" id="{EF2CE80F-E8B4-D397-F3CE-C280EC48EB44}"/>
                </a:ext>
              </a:extLst>
            </p:cNvPr>
            <p:cNvSpPr/>
            <p:nvPr/>
          </p:nvSpPr>
          <p:spPr>
            <a:xfrm>
              <a:off x="6732800" y="1792405"/>
              <a:ext cx="3709023" cy="1549751"/>
            </a:xfrm>
            <a:prstGeom prst="roundRect">
              <a:avLst/>
            </a:prstGeom>
            <a:noFill/>
            <a:ln w="76200">
              <a:solidFill>
                <a:srgbClr val="F4CD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57493EDC-D643-684B-1829-4B2ECCD1F98F}"/>
                </a:ext>
              </a:extLst>
            </p:cNvPr>
            <p:cNvSpPr/>
            <p:nvPr/>
          </p:nvSpPr>
          <p:spPr>
            <a:xfrm>
              <a:off x="6757924" y="3710895"/>
              <a:ext cx="3709023" cy="1549751"/>
            </a:xfrm>
            <a:prstGeom prst="roundRect">
              <a:avLst/>
            </a:prstGeom>
            <a:noFill/>
            <a:ln w="76200">
              <a:solidFill>
                <a:srgbClr val="3CA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3958406B-8E68-64EB-44E2-660ABCF78688}"/>
                </a:ext>
              </a:extLst>
            </p:cNvPr>
            <p:cNvSpPr/>
            <p:nvPr/>
          </p:nvSpPr>
          <p:spPr>
            <a:xfrm>
              <a:off x="2678754" y="3710896"/>
              <a:ext cx="3709023" cy="1549751"/>
            </a:xfrm>
            <a:prstGeom prst="roundRect">
              <a:avLst/>
            </a:prstGeom>
            <a:noFill/>
            <a:ln w="76200">
              <a:solidFill>
                <a:srgbClr val="9AC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C15D3B98-BD34-EF6D-B47D-D3EACDB3893D}"/>
                </a:ext>
              </a:extLst>
            </p:cNvPr>
            <p:cNvSpPr/>
            <p:nvPr/>
          </p:nvSpPr>
          <p:spPr>
            <a:xfrm>
              <a:off x="2634104" y="1786597"/>
              <a:ext cx="3709023" cy="1549751"/>
            </a:xfrm>
            <a:prstGeom prst="roundRect">
              <a:avLst/>
            </a:prstGeom>
            <a:noFill/>
            <a:ln w="76200">
              <a:solidFill>
                <a:srgbClr val="3CA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06776158-B230-4266-5F33-DFC7F3DD8D1D}"/>
                </a:ext>
              </a:extLst>
            </p:cNvPr>
            <p:cNvSpPr txBox="1"/>
            <p:nvPr/>
          </p:nvSpPr>
          <p:spPr>
            <a:xfrm>
              <a:off x="2652347" y="4403956"/>
              <a:ext cx="2667000" cy="520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660"/>
                  </a:solidFill>
                  <a:effectLst/>
                  <a:uLnTx/>
                  <a:uFillTx/>
                  <a:latin typeface="Verdana" panose="020B0604030504040204" pitchFamily="34" charset="0"/>
                  <a:ea typeface="Verdana" panose="020B0604030504040204" pitchFamily="34" charset="0"/>
                  <a:cs typeface="+mn-cs"/>
                </a:rPr>
                <a:t>Environmental</a:t>
              </a:r>
            </a:p>
          </p:txBody>
        </p:sp>
        <p:sp>
          <p:nvSpPr>
            <p:cNvPr id="50" name="Partial Circle 49">
              <a:extLst>
                <a:ext uri="{FF2B5EF4-FFF2-40B4-BE49-F238E27FC236}">
                  <a16:creationId xmlns:a16="http://schemas.microsoft.com/office/drawing/2014/main" id="{4A472E2F-797F-E2C2-E378-E4CE8A89E578}"/>
                </a:ext>
              </a:extLst>
            </p:cNvPr>
            <p:cNvSpPr>
              <a:spLocks noChangeAspect="1"/>
            </p:cNvSpPr>
            <p:nvPr/>
          </p:nvSpPr>
          <p:spPr>
            <a:xfrm>
              <a:off x="5040695" y="2023113"/>
              <a:ext cx="3132575" cy="3132575"/>
            </a:xfrm>
            <a:prstGeom prst="pie">
              <a:avLst>
                <a:gd name="adj1" fmla="val 0"/>
                <a:gd name="adj2" fmla="val 5394702"/>
              </a:avLst>
            </a:prstGeom>
            <a:solidFill>
              <a:schemeClr val="accent5">
                <a:lumMod val="20000"/>
                <a:lumOff val="80000"/>
              </a:schemeClr>
            </a:solidFill>
            <a:ln w="76200">
              <a:solidFill>
                <a:srgbClr val="3CA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Partial Circle 50">
              <a:extLst>
                <a:ext uri="{FF2B5EF4-FFF2-40B4-BE49-F238E27FC236}">
                  <a16:creationId xmlns:a16="http://schemas.microsoft.com/office/drawing/2014/main" id="{ED138A93-7D66-B296-BC92-BC232FD9AE8F}"/>
                </a:ext>
              </a:extLst>
            </p:cNvPr>
            <p:cNvSpPr>
              <a:spLocks noChangeAspect="1"/>
            </p:cNvSpPr>
            <p:nvPr/>
          </p:nvSpPr>
          <p:spPr>
            <a:xfrm rot="5400000">
              <a:off x="4936948" y="2013619"/>
              <a:ext cx="3132575" cy="3132575"/>
            </a:xfrm>
            <a:prstGeom prst="pie">
              <a:avLst>
                <a:gd name="adj1" fmla="val 0"/>
                <a:gd name="adj2" fmla="val 5394702"/>
              </a:avLst>
            </a:prstGeom>
            <a:solidFill>
              <a:schemeClr val="accent6">
                <a:lumMod val="20000"/>
                <a:lumOff val="80000"/>
              </a:schemeClr>
            </a:solidFill>
            <a:ln w="76200">
              <a:solidFill>
                <a:srgbClr val="9AC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Partial Circle 51">
              <a:extLst>
                <a:ext uri="{FF2B5EF4-FFF2-40B4-BE49-F238E27FC236}">
                  <a16:creationId xmlns:a16="http://schemas.microsoft.com/office/drawing/2014/main" id="{16120CEE-A79F-0126-2C7E-F88BE7D04FB5}"/>
                </a:ext>
              </a:extLst>
            </p:cNvPr>
            <p:cNvSpPr>
              <a:spLocks noChangeAspect="1"/>
            </p:cNvSpPr>
            <p:nvPr/>
          </p:nvSpPr>
          <p:spPr>
            <a:xfrm rot="10800000">
              <a:off x="4927782" y="1897365"/>
              <a:ext cx="3132575" cy="3132575"/>
            </a:xfrm>
            <a:prstGeom prst="pie">
              <a:avLst>
                <a:gd name="adj1" fmla="val 0"/>
                <a:gd name="adj2" fmla="val 5394702"/>
              </a:avLst>
            </a:prstGeom>
            <a:solidFill>
              <a:schemeClr val="accent5">
                <a:lumMod val="20000"/>
                <a:lumOff val="80000"/>
              </a:schemeClr>
            </a:solidFill>
            <a:ln w="76200">
              <a:solidFill>
                <a:srgbClr val="3CA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3CACE1"/>
                </a:solidFill>
                <a:effectLst/>
                <a:uLnTx/>
                <a:uFillTx/>
                <a:latin typeface="Calibri" panose="020F0502020204030204"/>
                <a:ea typeface="+mn-ea"/>
                <a:cs typeface="+mn-cs"/>
              </a:endParaRPr>
            </a:p>
          </p:txBody>
        </p:sp>
        <p:sp>
          <p:nvSpPr>
            <p:cNvPr id="53" name="Partial Circle 52">
              <a:extLst>
                <a:ext uri="{FF2B5EF4-FFF2-40B4-BE49-F238E27FC236}">
                  <a16:creationId xmlns:a16="http://schemas.microsoft.com/office/drawing/2014/main" id="{F5BE7025-DF58-17A9-F71E-9179C89EB491}"/>
                </a:ext>
              </a:extLst>
            </p:cNvPr>
            <p:cNvSpPr>
              <a:spLocks noChangeAspect="1"/>
            </p:cNvSpPr>
            <p:nvPr/>
          </p:nvSpPr>
          <p:spPr>
            <a:xfrm rot="16200000">
              <a:off x="5040694" y="1897365"/>
              <a:ext cx="3132575" cy="3132575"/>
            </a:xfrm>
            <a:prstGeom prst="pie">
              <a:avLst>
                <a:gd name="adj1" fmla="val 0"/>
                <a:gd name="adj2" fmla="val 5394702"/>
              </a:avLst>
            </a:prstGeom>
            <a:solidFill>
              <a:schemeClr val="accent4">
                <a:lumMod val="20000"/>
                <a:lumOff val="80000"/>
              </a:schemeClr>
            </a:solidFill>
            <a:ln w="76200">
              <a:solidFill>
                <a:srgbClr val="F4CD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4" name="Picture 2" descr="Leaf Icon PNG Images, Transparent Leaf Icon Image Download - PNGitem">
              <a:extLst>
                <a:ext uri="{FF2B5EF4-FFF2-40B4-BE49-F238E27FC236}">
                  <a16:creationId xmlns:a16="http://schemas.microsoft.com/office/drawing/2014/main" id="{802C4B30-9A7F-2171-EE4F-CCBF14603C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000" b="91786" l="5000" r="93214">
                          <a14:foregroundMark x1="24286" y1="22857" x2="24286" y2="22857"/>
                          <a14:foregroundMark x1="5000" y1="33571" x2="5000" y2="33571"/>
                          <a14:foregroundMark x1="18929" y1="5357" x2="18929" y2="5357"/>
                          <a14:foregroundMark x1="20000" y1="91786" x2="20000" y2="91786"/>
                          <a14:foregroundMark x1="93214" y1="58571" x2="93214" y2="58571"/>
                        </a14:backgroundRemoval>
                      </a14:imgEffect>
                    </a14:imgLayer>
                  </a14:imgProps>
                </a:ext>
                <a:ext uri="{28A0092B-C50C-407E-A947-70E740481C1C}">
                  <a14:useLocalDpi xmlns:a14="http://schemas.microsoft.com/office/drawing/2010/main" val="0"/>
                </a:ext>
              </a:extLst>
            </a:blip>
            <a:srcRect/>
            <a:stretch>
              <a:fillRect/>
            </a:stretch>
          </p:blipFill>
          <p:spPr bwMode="auto">
            <a:xfrm>
              <a:off x="5364677" y="3647704"/>
              <a:ext cx="1019175" cy="101917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BA54F173-783D-DADF-EB25-7A6B47805BB5}"/>
                </a:ext>
              </a:extLst>
            </p:cNvPr>
            <p:cNvSpPr txBox="1"/>
            <p:nvPr/>
          </p:nvSpPr>
          <p:spPr>
            <a:xfrm>
              <a:off x="7660718" y="4246394"/>
              <a:ext cx="2667000" cy="867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660"/>
                  </a:solidFill>
                  <a:effectLst/>
                  <a:uLnTx/>
                  <a:uFillTx/>
                  <a:latin typeface="Verdana" panose="020B0604030504040204" pitchFamily="34" charset="0"/>
                  <a:ea typeface="Verdana" panose="020B0604030504040204" pitchFamily="34" charset="0"/>
                  <a:cs typeface="+mn-cs"/>
                </a:rPr>
                <a:t>Societal &amp; Cultural</a:t>
              </a:r>
            </a:p>
          </p:txBody>
        </p:sp>
        <p:sp>
          <p:nvSpPr>
            <p:cNvPr id="56" name="TextBox 55">
              <a:extLst>
                <a:ext uri="{FF2B5EF4-FFF2-40B4-BE49-F238E27FC236}">
                  <a16:creationId xmlns:a16="http://schemas.microsoft.com/office/drawing/2014/main" id="{D3BAA08E-9A2C-9F32-DBE3-9831B9E87C60}"/>
                </a:ext>
              </a:extLst>
            </p:cNvPr>
            <p:cNvSpPr txBox="1"/>
            <p:nvPr/>
          </p:nvSpPr>
          <p:spPr>
            <a:xfrm>
              <a:off x="7651551" y="2361417"/>
              <a:ext cx="2667000" cy="520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660"/>
                  </a:solidFill>
                  <a:effectLst/>
                  <a:uLnTx/>
                  <a:uFillTx/>
                  <a:latin typeface="Verdana" panose="020B0604030504040204" pitchFamily="34" charset="0"/>
                  <a:ea typeface="Verdana" panose="020B0604030504040204" pitchFamily="34" charset="0"/>
                  <a:cs typeface="+mn-cs"/>
                </a:rPr>
                <a:t>Financial</a:t>
              </a:r>
            </a:p>
          </p:txBody>
        </p:sp>
        <p:sp>
          <p:nvSpPr>
            <p:cNvPr id="57" name="TextBox 56">
              <a:extLst>
                <a:ext uri="{FF2B5EF4-FFF2-40B4-BE49-F238E27FC236}">
                  <a16:creationId xmlns:a16="http://schemas.microsoft.com/office/drawing/2014/main" id="{35753E3E-2795-A24F-18F6-8F02552774E5}"/>
                </a:ext>
              </a:extLst>
            </p:cNvPr>
            <p:cNvSpPr txBox="1"/>
            <p:nvPr/>
          </p:nvSpPr>
          <p:spPr>
            <a:xfrm>
              <a:off x="2613829" y="2188763"/>
              <a:ext cx="2667000" cy="867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660"/>
                  </a:solidFill>
                  <a:effectLst/>
                  <a:uLnTx/>
                  <a:uFillTx/>
                  <a:latin typeface="Verdana" panose="020B0604030504040204" pitchFamily="34" charset="0"/>
                  <a:ea typeface="Verdana" panose="020B0604030504040204" pitchFamily="34" charset="0"/>
                  <a:cs typeface="+mn-cs"/>
                </a:rPr>
                <a:t>Technical &amp; Operational</a:t>
              </a:r>
            </a:p>
          </p:txBody>
        </p:sp>
        <p:pic>
          <p:nvPicPr>
            <p:cNvPr id="58" name="Picture 4" descr="Money Icon PNG Images, Vectors Free Download - Pngtree">
              <a:extLst>
                <a:ext uri="{FF2B5EF4-FFF2-40B4-BE49-F238E27FC236}">
                  <a16:creationId xmlns:a16="http://schemas.microsoft.com/office/drawing/2014/main" id="{AAEB728E-BB21-CBBA-3E5C-A051C00DD01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9444" r="90000">
                          <a14:foregroundMark x1="23333" y1="58333" x2="23333" y2="58333"/>
                          <a14:foregroundMark x1="9444" y1="62500" x2="9444" y2="62500"/>
                          <a14:foregroundMark x1="89722" y1="48056" x2="89722" y2="48056"/>
                        </a14:backgroundRemoval>
                      </a14:imgEffect>
                    </a14:imgLayer>
                  </a14:imgProps>
                </a:ext>
                <a:ext uri="{28A0092B-C50C-407E-A947-70E740481C1C}">
                  <a14:useLocalDpi xmlns:a14="http://schemas.microsoft.com/office/drawing/2010/main" val="0"/>
                </a:ext>
              </a:extLst>
            </a:blip>
            <a:srcRect/>
            <a:stretch>
              <a:fillRect/>
            </a:stretch>
          </p:blipFill>
          <p:spPr bwMode="auto">
            <a:xfrm>
              <a:off x="6608571" y="2208431"/>
              <a:ext cx="1162696" cy="116269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Society - Free miscellaneous icons">
              <a:extLst>
                <a:ext uri="{FF2B5EF4-FFF2-40B4-BE49-F238E27FC236}">
                  <a16:creationId xmlns:a16="http://schemas.microsoft.com/office/drawing/2014/main" id="{B7511E20-894D-5073-459A-5216AD57F3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25810" y="3734693"/>
              <a:ext cx="1069373" cy="106937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Maintenance Icon png download - 981*974 - Free Transparent Technical  Support png Download. - CleanPNG / KissPNG">
              <a:extLst>
                <a:ext uri="{FF2B5EF4-FFF2-40B4-BE49-F238E27FC236}">
                  <a16:creationId xmlns:a16="http://schemas.microsoft.com/office/drawing/2014/main" id="{8AEAE8A4-4456-8713-84A1-62F78AF78A1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667" b="98000" l="3000" r="99222">
                          <a14:foregroundMark x1="13444" y1="29333" x2="13444" y2="29333"/>
                          <a14:foregroundMark x1="31000" y1="16222" x2="31000" y2="16222"/>
                          <a14:foregroundMark x1="57333" y1="13111" x2="65333" y2="18667"/>
                          <a14:foregroundMark x1="28222" y1="75556" x2="17000" y2="59222"/>
                          <a14:foregroundMark x1="17000" y1="59222" x2="16222" y2="35556"/>
                          <a14:foregroundMark x1="16222" y1="35556" x2="19111" y2="26444"/>
                          <a14:foregroundMark x1="19111" y1="26444" x2="19889" y2="25444"/>
                          <a14:foregroundMark x1="35889" y1="19222" x2="15778" y2="27111"/>
                          <a14:foregroundMark x1="15778" y1="27111" x2="14333" y2="29000"/>
                          <a14:foregroundMark x1="55444" y1="54333" x2="86889" y2="78000"/>
                          <a14:foregroundMark x1="86889" y1="78000" x2="87667" y2="79333"/>
                          <a14:foregroundMark x1="47778" y1="85333" x2="38556" y2="79556"/>
                          <a14:foregroundMark x1="38556" y1="79556" x2="22667" y2="75556"/>
                          <a14:foregroundMark x1="22667" y1="75556" x2="15000" y2="67889"/>
                          <a14:foregroundMark x1="15000" y1="67889" x2="13778" y2="40778"/>
                          <a14:foregroundMark x1="13778" y1="40778" x2="14222" y2="38111"/>
                          <a14:foregroundMark x1="54000" y1="84778" x2="43222" y2="85556"/>
                          <a14:foregroundMark x1="43222" y1="85556" x2="34000" y2="81667"/>
                          <a14:foregroundMark x1="34000" y1="81667" x2="26889" y2="84889"/>
                          <a14:foregroundMark x1="26889" y1="84889" x2="26667" y2="85333"/>
                          <a14:foregroundMark x1="62111" y1="66556" x2="85222" y2="84333"/>
                          <a14:foregroundMark x1="85222" y1="84333" x2="86444" y2="84778"/>
                          <a14:foregroundMark x1="59889" y1="44444" x2="54444" y2="51556"/>
                          <a14:foregroundMark x1="54444" y1="51556" x2="45778" y2="57667"/>
                          <a14:foregroundMark x1="45778" y1="57667" x2="41222" y2="57111"/>
                          <a14:foregroundMark x1="38333" y1="16778" x2="50444" y2="16000"/>
                          <a14:foregroundMark x1="50444" y1="16000" x2="69333" y2="22222"/>
                          <a14:foregroundMark x1="69333" y1="22222" x2="77556" y2="30222"/>
                          <a14:foregroundMark x1="77556" y1="30222" x2="81778" y2="40000"/>
                          <a14:foregroundMark x1="81778" y1="40000" x2="81778" y2="48667"/>
                          <a14:foregroundMark x1="46556" y1="5889" x2="43889" y2="14000"/>
                          <a14:foregroundMark x1="25667" y1="10556" x2="26222" y2="22889"/>
                          <a14:foregroundMark x1="9222" y1="25333" x2="13889" y2="32778"/>
                          <a14:foregroundMark x1="5333" y1="48889" x2="10333" y2="49444"/>
                          <a14:foregroundMark x1="10556" y1="69778" x2="16222" y2="68778"/>
                          <a14:foregroundMark x1="52333" y1="80889" x2="52667" y2="81444"/>
                          <a14:foregroundMark x1="52111" y1="90556" x2="52111" y2="90556"/>
                          <a14:foregroundMark x1="39000" y1="56111" x2="45889" y2="61556"/>
                          <a14:foregroundMark x1="45889" y1="61556" x2="68333" y2="65778"/>
                          <a14:foregroundMark x1="68333" y1="65778" x2="80333" y2="82000"/>
                          <a14:foregroundMark x1="80333" y1="82000" x2="83444" y2="89667"/>
                          <a14:foregroundMark x1="83444" y1="89667" x2="85889" y2="92222"/>
                          <a14:foregroundMark x1="56222" y1="84889" x2="48667" y2="92000"/>
                          <a14:foregroundMark x1="48667" y1="92000" x2="46444" y2="92556"/>
                          <a14:foregroundMark x1="4000" y1="51111" x2="3111" y2="46667"/>
                          <a14:foregroundMark x1="33222" y1="47333" x2="42444" y2="55667"/>
                          <a14:foregroundMark x1="42444" y1="55667" x2="52778" y2="49889"/>
                          <a14:foregroundMark x1="52778" y1="49889" x2="56222" y2="42333"/>
                          <a14:foregroundMark x1="56222" y1="42333" x2="51667" y2="35667"/>
                          <a14:foregroundMark x1="51667" y1="35667" x2="50556" y2="35556"/>
                          <a14:foregroundMark x1="56667" y1="34444" x2="65778" y2="56444"/>
                          <a14:foregroundMark x1="65778" y1="56444" x2="94222" y2="89000"/>
                          <a14:foregroundMark x1="87556" y1="98111" x2="99333" y2="88222"/>
                          <a14:foregroundMark x1="47556" y1="1667" x2="49778" y2="1667"/>
                          <a14:backgroundMark x1="38889" y1="33667" x2="41444" y2="41778"/>
                          <a14:backgroundMark x1="41444" y1="41778" x2="41778" y2="42111"/>
                          <a14:backgroundMark x1="37111" y1="36556" x2="37111" y2="36556"/>
                          <a14:backgroundMark x1="26111" y1="58222" x2="25111" y2="39444"/>
                          <a14:backgroundMark x1="25111" y1="39444" x2="31778" y2="31333"/>
                          <a14:backgroundMark x1="31778" y1="31333" x2="46667" y2="23889"/>
                          <a14:backgroundMark x1="71222" y1="38778" x2="65889" y2="29000"/>
                          <a14:backgroundMark x1="65889" y1="29000" x2="65111" y2="28444"/>
                          <a14:backgroundMark x1="87889" y1="9889" x2="96444" y2="13333"/>
                          <a14:backgroundMark x1="14889" y1="6667" x2="2000" y2="13556"/>
                          <a14:backgroundMark x1="7778" y1="85000" x2="12333" y2="90667"/>
                          <a14:backgroundMark x1="12333" y1="90667" x2="22889" y2="96778"/>
                          <a14:backgroundMark x1="22889" y1="96778" x2="24889" y2="97000"/>
                          <a14:backgroundMark x1="67556" y1="98333" x2="69889" y2="91556"/>
                          <a14:backgroundMark x1="69889" y1="91556" x2="69778" y2="91444"/>
                          <a14:backgroundMark x1="96667" y1="68889" x2="96222" y2="61556"/>
                        </a14:backgroundRemoval>
                      </a14:imgEffect>
                    </a14:imgLayer>
                  </a14:imgProps>
                </a:ext>
                <a:ext uri="{28A0092B-C50C-407E-A947-70E740481C1C}">
                  <a14:useLocalDpi xmlns:a14="http://schemas.microsoft.com/office/drawing/2010/main" val="0"/>
                </a:ext>
              </a:extLst>
            </a:blip>
            <a:srcRect/>
            <a:stretch>
              <a:fillRect/>
            </a:stretch>
          </p:blipFill>
          <p:spPr bwMode="auto">
            <a:xfrm>
              <a:off x="5332702" y="2361417"/>
              <a:ext cx="903209" cy="903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B3F4692F-7833-6206-962A-F4B5A8F63E9F}"/>
              </a:ext>
            </a:extLst>
          </p:cNvPr>
          <p:cNvGrpSpPr/>
          <p:nvPr/>
        </p:nvGrpSpPr>
        <p:grpSpPr>
          <a:xfrm>
            <a:off x="5253507" y="3982804"/>
            <a:ext cx="6263407" cy="1855783"/>
            <a:chOff x="433400" y="1556728"/>
            <a:chExt cx="8599123" cy="1855783"/>
          </a:xfrm>
        </p:grpSpPr>
        <p:sp>
          <p:nvSpPr>
            <p:cNvPr id="62" name="TextBox 61">
              <a:extLst>
                <a:ext uri="{FF2B5EF4-FFF2-40B4-BE49-F238E27FC236}">
                  <a16:creationId xmlns:a16="http://schemas.microsoft.com/office/drawing/2014/main" id="{900B0595-BBB4-BBA3-230B-AF8C367406CD}"/>
                </a:ext>
              </a:extLst>
            </p:cNvPr>
            <p:cNvSpPr txBox="1"/>
            <p:nvPr/>
          </p:nvSpPr>
          <p:spPr>
            <a:xfrm>
              <a:off x="433400" y="1556728"/>
              <a:ext cx="8347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2660"/>
                  </a:solidFill>
                  <a:effectLst/>
                  <a:uLnTx/>
                  <a:uFillTx/>
                  <a:latin typeface="Calibri" panose="020F0502020204030204"/>
                  <a:ea typeface="Verdana" panose="020B0604030504040204" pitchFamily="34" charset="0"/>
                  <a:cs typeface="+mn-cs"/>
                </a:rPr>
                <a:t>Evaluation Criteria: What Key Issues Will be Addressed? </a:t>
              </a:r>
            </a:p>
          </p:txBody>
        </p:sp>
        <p:sp>
          <p:nvSpPr>
            <p:cNvPr id="63" name="TextBox 62">
              <a:extLst>
                <a:ext uri="{FF2B5EF4-FFF2-40B4-BE49-F238E27FC236}">
                  <a16:creationId xmlns:a16="http://schemas.microsoft.com/office/drawing/2014/main" id="{0CB0F107-A6A4-A37A-C41A-C6681DDF77FD}"/>
                </a:ext>
              </a:extLst>
            </p:cNvPr>
            <p:cNvSpPr txBox="1"/>
            <p:nvPr/>
          </p:nvSpPr>
          <p:spPr>
            <a:xfrm>
              <a:off x="684873" y="1919795"/>
              <a:ext cx="8347650" cy="14927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Potential impacts to existing natural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Protecting wildlife and species at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Able to meet existing and future demands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Aligns with existing and planned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Ease of construction and integration with existing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Capital planning and life cycle costing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rPr>
                <a:t>Stakeholder input</a:t>
              </a:r>
              <a:endParaRPr kumimoji="0" lang="en-CA" sz="13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p:txBody>
        </p:sp>
      </p:grpSp>
      <p:grpSp>
        <p:nvGrpSpPr>
          <p:cNvPr id="28" name="Group 27">
            <a:extLst>
              <a:ext uri="{FF2B5EF4-FFF2-40B4-BE49-F238E27FC236}">
                <a16:creationId xmlns:a16="http://schemas.microsoft.com/office/drawing/2014/main" id="{28A7088F-3D13-A785-A996-F2D60C9E389F}"/>
              </a:ext>
            </a:extLst>
          </p:cNvPr>
          <p:cNvGrpSpPr/>
          <p:nvPr/>
        </p:nvGrpSpPr>
        <p:grpSpPr>
          <a:xfrm>
            <a:off x="333742" y="827054"/>
            <a:ext cx="11377757" cy="2803083"/>
            <a:chOff x="349293" y="820035"/>
            <a:chExt cx="11377757" cy="2803083"/>
          </a:xfrm>
        </p:grpSpPr>
        <p:grpSp>
          <p:nvGrpSpPr>
            <p:cNvPr id="29" name="Group 28">
              <a:extLst>
                <a:ext uri="{FF2B5EF4-FFF2-40B4-BE49-F238E27FC236}">
                  <a16:creationId xmlns:a16="http://schemas.microsoft.com/office/drawing/2014/main" id="{CF908CC7-872F-B734-BC49-89E4CC98075C}"/>
                </a:ext>
              </a:extLst>
            </p:cNvPr>
            <p:cNvGrpSpPr/>
            <p:nvPr/>
          </p:nvGrpSpPr>
          <p:grpSpPr>
            <a:xfrm>
              <a:off x="349293" y="820035"/>
              <a:ext cx="11377757" cy="2803083"/>
              <a:chOff x="349293" y="820035"/>
              <a:chExt cx="11377757" cy="2803083"/>
            </a:xfrm>
          </p:grpSpPr>
          <p:grpSp>
            <p:nvGrpSpPr>
              <p:cNvPr id="31" name="Group 30">
                <a:extLst>
                  <a:ext uri="{FF2B5EF4-FFF2-40B4-BE49-F238E27FC236}">
                    <a16:creationId xmlns:a16="http://schemas.microsoft.com/office/drawing/2014/main" id="{ACB29522-4586-C9D9-DA6F-46B3A322B536}"/>
                  </a:ext>
                </a:extLst>
              </p:cNvPr>
              <p:cNvGrpSpPr/>
              <p:nvPr/>
            </p:nvGrpSpPr>
            <p:grpSpPr>
              <a:xfrm>
                <a:off x="349293" y="820035"/>
                <a:ext cx="11377757" cy="2803083"/>
                <a:chOff x="349296" y="866383"/>
                <a:chExt cx="11377757" cy="1480437"/>
              </a:xfrm>
            </p:grpSpPr>
            <p:grpSp>
              <p:nvGrpSpPr>
                <p:cNvPr id="34" name="Group 33">
                  <a:extLst>
                    <a:ext uri="{FF2B5EF4-FFF2-40B4-BE49-F238E27FC236}">
                      <a16:creationId xmlns:a16="http://schemas.microsoft.com/office/drawing/2014/main" id="{67491481-0141-207E-CFEB-658B70C17CEC}"/>
                    </a:ext>
                  </a:extLst>
                </p:cNvPr>
                <p:cNvGrpSpPr/>
                <p:nvPr/>
              </p:nvGrpSpPr>
              <p:grpSpPr>
                <a:xfrm>
                  <a:off x="349296" y="866383"/>
                  <a:ext cx="11377757" cy="1480437"/>
                  <a:chOff x="373381" y="1961227"/>
                  <a:chExt cx="8471064" cy="1491365"/>
                </a:xfrm>
              </p:grpSpPr>
              <p:sp>
                <p:nvSpPr>
                  <p:cNvPr id="39" name="Rectangle: Rounded Corners 38">
                    <a:extLst>
                      <a:ext uri="{FF2B5EF4-FFF2-40B4-BE49-F238E27FC236}">
                        <a16:creationId xmlns:a16="http://schemas.microsoft.com/office/drawing/2014/main" id="{F11656CC-1AFF-624A-A3C9-4E220264C79E}"/>
                      </a:ext>
                    </a:extLst>
                  </p:cNvPr>
                  <p:cNvSpPr/>
                  <p:nvPr/>
                </p:nvSpPr>
                <p:spPr>
                  <a:xfrm>
                    <a:off x="373381" y="1961227"/>
                    <a:ext cx="8471064" cy="14913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D1B1A0E4-9C59-152D-F767-22D9700F8B28}"/>
                      </a:ext>
                    </a:extLst>
                  </p:cNvPr>
                  <p:cNvPicPr>
                    <a:picLocks noChangeAspect="1"/>
                  </p:cNvPicPr>
                  <p:nvPr/>
                </p:nvPicPr>
                <p:blipFill rotWithShape="1">
                  <a:blip r:embed="rId14"/>
                  <a:srcRect r="75777"/>
                  <a:stretch/>
                </p:blipFill>
                <p:spPr>
                  <a:xfrm>
                    <a:off x="475882" y="2057251"/>
                    <a:ext cx="1084770" cy="972797"/>
                  </a:xfrm>
                  <a:prstGeom prst="rect">
                    <a:avLst/>
                  </a:prstGeom>
                </p:spPr>
              </p:pic>
            </p:grpSp>
            <p:sp>
              <p:nvSpPr>
                <p:cNvPr id="36" name="TextBox 35">
                  <a:extLst>
                    <a:ext uri="{FF2B5EF4-FFF2-40B4-BE49-F238E27FC236}">
                      <a16:creationId xmlns:a16="http://schemas.microsoft.com/office/drawing/2014/main" id="{09FD0375-F161-3AA3-3972-5CA3AD99E3F6}"/>
                    </a:ext>
                  </a:extLst>
                </p:cNvPr>
                <p:cNvSpPr txBox="1"/>
                <p:nvPr/>
              </p:nvSpPr>
              <p:spPr>
                <a:xfrm>
                  <a:off x="2002697" y="1009331"/>
                  <a:ext cx="9450842" cy="1320727"/>
                </a:xfrm>
                <a:prstGeom prst="rect">
                  <a:avLst/>
                </a:prstGeom>
                <a:noFill/>
              </p:spPr>
              <p:txBody>
                <a:bodyPr wrap="square" rtlCol="0">
                  <a:spAutoFit/>
                </a:bodyPr>
                <a:lstStyle/>
                <a:p>
                  <a:endParaRPr lang="en-CA" dirty="0">
                    <a:effectLst/>
                  </a:endParaRPr>
                </a:p>
                <a:p>
                  <a:pPr marL="742950" lvl="1" indent="-285750">
                    <a:buFont typeface="+mj-lt"/>
                    <a:buAutoNum type="alphaLcPeriod"/>
                  </a:pPr>
                  <a:r>
                    <a:rPr lang="en-CA" sz="2000" dirty="0">
                      <a:effectLst/>
                      <a:latin typeface="Calibri" panose="020F0502020204030204" pitchFamily="34" charset="0"/>
                      <a:ea typeface="Times New Roman" panose="02020603050405020304" pitchFamily="18" charset="0"/>
                    </a:rPr>
                    <a:t>Do Nothing</a:t>
                  </a:r>
                  <a:endParaRPr lang="en-CA" sz="2000" dirty="0">
                    <a:effectLst/>
                    <a:latin typeface="Calibri" panose="020F0502020204030204" pitchFamily="34" charset="0"/>
                    <a:ea typeface="Calibri" panose="020F0502020204030204" pitchFamily="34" charset="0"/>
                  </a:endParaRPr>
                </a:p>
                <a:p>
                  <a:pPr marL="742950" lvl="1" indent="-285750">
                    <a:buFont typeface="+mj-lt"/>
                    <a:buAutoNum type="alphaLcPeriod"/>
                  </a:pPr>
                  <a:r>
                    <a:rPr lang="en-CA" sz="2000" dirty="0">
                      <a:effectLst/>
                      <a:latin typeface="Calibri" panose="020F0502020204030204" pitchFamily="34" charset="0"/>
                      <a:ea typeface="Times New Roman" panose="02020603050405020304" pitchFamily="18" charset="0"/>
                    </a:rPr>
                    <a:t>Demand Management</a:t>
                  </a:r>
                  <a:endParaRPr lang="en-CA" sz="2000" dirty="0">
                    <a:effectLst/>
                    <a:latin typeface="Calibri" panose="020F0502020204030204" pitchFamily="34" charset="0"/>
                    <a:ea typeface="Calibri" panose="020F0502020204030204" pitchFamily="34" charset="0"/>
                  </a:endParaRPr>
                </a:p>
                <a:p>
                  <a:pPr marL="742950" lvl="1" indent="-285750">
                    <a:buFont typeface="+mj-lt"/>
                    <a:buAutoNum type="alphaLcPeriod"/>
                  </a:pPr>
                  <a:r>
                    <a:rPr lang="en-CA" sz="2000" dirty="0">
                      <a:effectLst/>
                      <a:latin typeface="Calibri" panose="020F0502020204030204" pitchFamily="34" charset="0"/>
                      <a:ea typeface="Times New Roman" panose="02020603050405020304" pitchFamily="18" charset="0"/>
                    </a:rPr>
                    <a:t>Capacity Optimization (I</a:t>
                  </a:r>
                  <a:r>
                    <a:rPr lang="en-CA" sz="2000" dirty="0">
                      <a:latin typeface="Calibri" panose="020F0502020204030204" pitchFamily="34" charset="0"/>
                      <a:ea typeface="Times New Roman" panose="02020603050405020304" pitchFamily="18" charset="0"/>
                    </a:rPr>
                    <a:t>&amp;</a:t>
                  </a:r>
                  <a:r>
                    <a:rPr lang="en-CA" sz="2000" dirty="0">
                      <a:effectLst/>
                      <a:latin typeface="Calibri" panose="020F0502020204030204" pitchFamily="34" charset="0"/>
                      <a:ea typeface="Times New Roman" panose="02020603050405020304" pitchFamily="18" charset="0"/>
                    </a:rPr>
                    <a:t>I reduction, leak detection in water)</a:t>
                  </a:r>
                  <a:endParaRPr lang="en-CA" sz="2000" dirty="0">
                    <a:effectLst/>
                    <a:latin typeface="Calibri" panose="020F0502020204030204" pitchFamily="34" charset="0"/>
                    <a:ea typeface="Calibri" panose="020F0502020204030204" pitchFamily="34" charset="0"/>
                  </a:endParaRPr>
                </a:p>
                <a:p>
                  <a:pPr marL="742950" lvl="1" indent="-285750">
                    <a:buFont typeface="+mj-lt"/>
                    <a:buAutoNum type="alphaLcPeriod"/>
                  </a:pPr>
                  <a:r>
                    <a:rPr lang="en-CA" sz="2000" dirty="0">
                      <a:effectLst/>
                      <a:latin typeface="Calibri" panose="020F0502020204030204" pitchFamily="34" charset="0"/>
                      <a:ea typeface="Times New Roman" panose="02020603050405020304" pitchFamily="18" charset="0"/>
                    </a:rPr>
                    <a:t>Asset Expansions/</a:t>
                  </a:r>
                  <a:r>
                    <a:rPr lang="en-CA" sz="2000" dirty="0">
                      <a:latin typeface="Calibri" panose="020F0502020204030204" pitchFamily="34" charset="0"/>
                      <a:ea typeface="Times New Roman" panose="02020603050405020304" pitchFamily="18" charset="0"/>
                    </a:rPr>
                    <a:t>A</a:t>
                  </a:r>
                  <a:r>
                    <a:rPr lang="en-CA" sz="2000" dirty="0">
                      <a:effectLst/>
                      <a:latin typeface="Calibri" panose="020F0502020204030204" pitchFamily="34" charset="0"/>
                      <a:ea typeface="Times New Roman" panose="02020603050405020304" pitchFamily="18" charset="0"/>
                    </a:rPr>
                    <a:t>dditions</a:t>
                  </a:r>
                  <a:endParaRPr lang="en-CA" sz="20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Calibri-Ital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2" name="Picture 31">
                <a:extLst>
                  <a:ext uri="{FF2B5EF4-FFF2-40B4-BE49-F238E27FC236}">
                    <a16:creationId xmlns:a16="http://schemas.microsoft.com/office/drawing/2014/main" id="{B9545517-66BA-399B-4C5D-6D9EC676B966}"/>
                  </a:ext>
                </a:extLst>
              </p:cNvPr>
              <p:cNvPicPr>
                <a:picLocks noChangeAspect="1"/>
              </p:cNvPicPr>
              <p:nvPr/>
            </p:nvPicPr>
            <p:blipFill rotWithShape="1">
              <a:blip r:embed="rId14"/>
              <a:srcRect r="75777"/>
              <a:stretch/>
            </p:blipFill>
            <p:spPr>
              <a:xfrm>
                <a:off x="486964" y="2094581"/>
                <a:ext cx="1456988" cy="1362161"/>
              </a:xfrm>
              <a:prstGeom prst="rect">
                <a:avLst/>
              </a:prstGeom>
            </p:spPr>
          </p:pic>
          <p:pic>
            <p:nvPicPr>
              <p:cNvPr id="33" name="Picture 32">
                <a:extLst>
                  <a:ext uri="{FF2B5EF4-FFF2-40B4-BE49-F238E27FC236}">
                    <a16:creationId xmlns:a16="http://schemas.microsoft.com/office/drawing/2014/main" id="{2D0AA916-48B1-CB34-BF25-D94A8F1C7882}"/>
                  </a:ext>
                </a:extLst>
              </p:cNvPr>
              <p:cNvPicPr>
                <a:picLocks noChangeAspect="1"/>
              </p:cNvPicPr>
              <p:nvPr/>
            </p:nvPicPr>
            <p:blipFill rotWithShape="1">
              <a:blip r:embed="rId14"/>
              <a:srcRect r="75777"/>
              <a:stretch/>
            </p:blipFill>
            <p:spPr>
              <a:xfrm>
                <a:off x="486966" y="988181"/>
                <a:ext cx="1456988" cy="1265088"/>
              </a:xfrm>
              <a:prstGeom prst="rect">
                <a:avLst/>
              </a:prstGeom>
            </p:spPr>
          </p:pic>
        </p:grpSp>
        <p:sp>
          <p:nvSpPr>
            <p:cNvPr id="30" name="TextBox 29">
              <a:extLst>
                <a:ext uri="{FF2B5EF4-FFF2-40B4-BE49-F238E27FC236}">
                  <a16:creationId xmlns:a16="http://schemas.microsoft.com/office/drawing/2014/main" id="{2659A04B-6F8E-083C-0D4C-71D5090D7563}"/>
                </a:ext>
              </a:extLst>
            </p:cNvPr>
            <p:cNvSpPr txBox="1"/>
            <p:nvPr/>
          </p:nvSpPr>
          <p:spPr>
            <a:xfrm>
              <a:off x="523447" y="1943047"/>
              <a:ext cx="14427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white"/>
                  </a:solidFill>
                  <a:effectLst/>
                  <a:uLnTx/>
                  <a:uFillTx/>
                  <a:latin typeface="Calibri" panose="020F0502020204030204"/>
                  <a:ea typeface="+mn-ea"/>
                  <a:cs typeface="+mn-cs"/>
                </a:rPr>
                <a:t>Proposed Alternatives</a:t>
              </a:r>
            </a:p>
          </p:txBody>
        </p:sp>
      </p:grpSp>
      <p:pic>
        <p:nvPicPr>
          <p:cNvPr id="2" name="Picture 1">
            <a:extLst>
              <a:ext uri="{FF2B5EF4-FFF2-40B4-BE49-F238E27FC236}">
                <a16:creationId xmlns:a16="http://schemas.microsoft.com/office/drawing/2014/main" id="{FC95CDAE-21BD-9455-FD77-B4B66F956C0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2265745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9236"/>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319218" y="78108"/>
              <a:ext cx="5780650" cy="584775"/>
            </a:xfrm>
            <a:prstGeom prst="rect">
              <a:avLst/>
            </a:prstGeom>
            <a:noFill/>
          </p:spPr>
          <p:txBody>
            <a:bodyPr wrap="square">
              <a:spAutoFit/>
            </a:bodyPr>
            <a:lstStyle/>
            <a:p>
              <a:r>
                <a:rPr lang="en-US" sz="3200" b="1" dirty="0">
                  <a:solidFill>
                    <a:schemeClr val="bg1"/>
                  </a:solidFill>
                </a:rPr>
                <a:t>Next Steps</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15</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sp>
        <p:nvSpPr>
          <p:cNvPr id="6" name="TextBox 5">
            <a:extLst>
              <a:ext uri="{FF2B5EF4-FFF2-40B4-BE49-F238E27FC236}">
                <a16:creationId xmlns:a16="http://schemas.microsoft.com/office/drawing/2014/main" id="{A962B004-2DB9-8559-6F94-7D311A5F1229}"/>
              </a:ext>
            </a:extLst>
          </p:cNvPr>
          <p:cNvSpPr txBox="1"/>
          <p:nvPr/>
        </p:nvSpPr>
        <p:spPr>
          <a:xfrm>
            <a:off x="143706" y="1059879"/>
            <a:ext cx="7779583" cy="338554"/>
          </a:xfrm>
          <a:prstGeom prst="rect">
            <a:avLst/>
          </a:prstGeom>
          <a:noFill/>
        </p:spPr>
        <p:txBody>
          <a:bodyPr wrap="square" rtlCol="0">
            <a:spAutoFit/>
          </a:bodyPr>
          <a:lstStyle/>
          <a:p>
            <a:r>
              <a:rPr lang="en-CA" sz="1600" b="1" dirty="0">
                <a:solidFill>
                  <a:srgbClr val="002660"/>
                </a:solidFill>
                <a:ea typeface="Verdana" panose="020B0604030504040204" pitchFamily="34" charset="0"/>
              </a:rPr>
              <a:t>Following Public Information Centre #1, we will: </a:t>
            </a:r>
          </a:p>
        </p:txBody>
      </p:sp>
      <p:sp>
        <p:nvSpPr>
          <p:cNvPr id="7" name="TextBox 6">
            <a:extLst>
              <a:ext uri="{FF2B5EF4-FFF2-40B4-BE49-F238E27FC236}">
                <a16:creationId xmlns:a16="http://schemas.microsoft.com/office/drawing/2014/main" id="{8194EE46-85D2-2AAE-464E-9B25B9DB7878}"/>
              </a:ext>
            </a:extLst>
          </p:cNvPr>
          <p:cNvSpPr txBox="1"/>
          <p:nvPr/>
        </p:nvSpPr>
        <p:spPr>
          <a:xfrm>
            <a:off x="143706" y="1380152"/>
            <a:ext cx="6919567"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ea typeface="Verdana" panose="020B0604030504040204" pitchFamily="34" charset="0"/>
              </a:rPr>
              <a:t>Review public feedback to better understand the priorities of Township of Severn residents and stakeholders </a:t>
            </a:r>
          </a:p>
          <a:p>
            <a:pPr marL="285750" indent="-285750">
              <a:buFont typeface="Arial" panose="020B0604020202020204" pitchFamily="34" charset="0"/>
              <a:buChar char="•"/>
            </a:pPr>
            <a:r>
              <a:rPr lang="en-US" sz="1400" dirty="0">
                <a:ea typeface="Verdana" panose="020B0604030504040204" pitchFamily="34" charset="0"/>
              </a:rPr>
              <a:t>Outline the servicing system needs, issues, and opportunities, building on your input </a:t>
            </a:r>
          </a:p>
          <a:p>
            <a:pPr marL="285750" indent="-285750">
              <a:buFont typeface="Arial" panose="020B0604020202020204" pitchFamily="34" charset="0"/>
              <a:buChar char="•"/>
            </a:pPr>
            <a:r>
              <a:rPr lang="en-US" sz="1400" dirty="0">
                <a:ea typeface="Verdana" panose="020B0604030504040204" pitchFamily="34" charset="0"/>
              </a:rPr>
              <a:t>Develop recommended infrastructure projects and supporting policies and strategies </a:t>
            </a:r>
          </a:p>
          <a:p>
            <a:pPr marL="285750" indent="-285750">
              <a:buFont typeface="Arial" panose="020B0604020202020204" pitchFamily="34" charset="0"/>
              <a:buChar char="•"/>
            </a:pPr>
            <a:r>
              <a:rPr lang="en-US" sz="1400" dirty="0">
                <a:ea typeface="Verdana" panose="020B0604030504040204" pitchFamily="34" charset="0"/>
              </a:rPr>
              <a:t>Present recommended projects, strategies and other solutions at the second round of public consultation, expected to take place in Spring 2024</a:t>
            </a:r>
          </a:p>
        </p:txBody>
      </p:sp>
      <p:sp>
        <p:nvSpPr>
          <p:cNvPr id="10" name="TextBox 9">
            <a:extLst>
              <a:ext uri="{FF2B5EF4-FFF2-40B4-BE49-F238E27FC236}">
                <a16:creationId xmlns:a16="http://schemas.microsoft.com/office/drawing/2014/main" id="{2F4A21A6-5DF1-3E18-D141-8F98BE4323E9}"/>
              </a:ext>
            </a:extLst>
          </p:cNvPr>
          <p:cNvSpPr txBox="1"/>
          <p:nvPr/>
        </p:nvSpPr>
        <p:spPr>
          <a:xfrm>
            <a:off x="349296" y="4486706"/>
            <a:ext cx="4252523" cy="1384995"/>
          </a:xfrm>
          <a:prstGeom prst="rect">
            <a:avLst/>
          </a:prstGeom>
          <a:noFill/>
        </p:spPr>
        <p:txBody>
          <a:bodyPr wrap="square" rtlCol="0">
            <a:spAutoFit/>
          </a:bodyPr>
          <a:lstStyle/>
          <a:p>
            <a:r>
              <a:rPr lang="en-US" sz="1400" b="1" dirty="0">
                <a:solidFill>
                  <a:srgbClr val="002660"/>
                </a:solidFill>
                <a:ea typeface="Verdana" panose="020B0604030504040204" pitchFamily="34" charset="0"/>
              </a:rPr>
              <a:t>Derek Burke</a:t>
            </a:r>
          </a:p>
          <a:p>
            <a:r>
              <a:rPr lang="en-US" sz="1400" dirty="0">
                <a:ea typeface="Verdana" panose="020B0604030504040204" pitchFamily="34" charset="0"/>
              </a:rPr>
              <a:t>Director of Public Works</a:t>
            </a:r>
          </a:p>
          <a:p>
            <a:r>
              <a:rPr lang="en-US" sz="1400" dirty="0">
                <a:ea typeface="Verdana" panose="020B0604030504040204" pitchFamily="34" charset="0"/>
              </a:rPr>
              <a:t>Township of Severn </a:t>
            </a:r>
          </a:p>
          <a:p>
            <a:r>
              <a:rPr lang="en-US" sz="1400" dirty="0">
                <a:ea typeface="Verdana" panose="020B0604030504040204" pitchFamily="34" charset="0"/>
              </a:rPr>
              <a:t>705-325-2315 ext. 230</a:t>
            </a:r>
          </a:p>
          <a:p>
            <a:r>
              <a:rPr lang="en-US" sz="1400" dirty="0">
                <a:ea typeface="Verdana" panose="020B0604030504040204" pitchFamily="34" charset="0"/>
              </a:rPr>
              <a:t>dburke@severn.ca</a:t>
            </a:r>
          </a:p>
          <a:p>
            <a:endParaRPr lang="en-US" sz="1400" dirty="0">
              <a:ea typeface="Verdana" panose="020B0604030504040204" pitchFamily="34" charset="0"/>
            </a:endParaRPr>
          </a:p>
        </p:txBody>
      </p:sp>
      <p:sp>
        <p:nvSpPr>
          <p:cNvPr id="11" name="TextBox 10">
            <a:extLst>
              <a:ext uri="{FF2B5EF4-FFF2-40B4-BE49-F238E27FC236}">
                <a16:creationId xmlns:a16="http://schemas.microsoft.com/office/drawing/2014/main" id="{66CB143A-10C0-77AF-1307-D28147169446}"/>
              </a:ext>
            </a:extLst>
          </p:cNvPr>
          <p:cNvSpPr txBox="1"/>
          <p:nvPr/>
        </p:nvSpPr>
        <p:spPr>
          <a:xfrm>
            <a:off x="2713726" y="4486706"/>
            <a:ext cx="4492100" cy="1384995"/>
          </a:xfrm>
          <a:prstGeom prst="rect">
            <a:avLst/>
          </a:prstGeom>
          <a:noFill/>
        </p:spPr>
        <p:txBody>
          <a:bodyPr wrap="square" rtlCol="0">
            <a:spAutoFit/>
          </a:bodyPr>
          <a:lstStyle/>
          <a:p>
            <a:r>
              <a:rPr lang="en-US" sz="1400" b="1" dirty="0">
                <a:solidFill>
                  <a:srgbClr val="002660"/>
                </a:solidFill>
                <a:ea typeface="Verdana" panose="020B0604030504040204" pitchFamily="34" charset="0"/>
              </a:rPr>
              <a:t>Ilmar Simanovskis, </a:t>
            </a:r>
            <a:r>
              <a:rPr lang="en-US" sz="1400" b="1" dirty="0" err="1">
                <a:solidFill>
                  <a:srgbClr val="002660"/>
                </a:solidFill>
                <a:ea typeface="Verdana" panose="020B0604030504040204" pitchFamily="34" charset="0"/>
              </a:rPr>
              <a:t>P.Eng</a:t>
            </a:r>
            <a:endParaRPr lang="en-US" sz="1400" b="1" dirty="0">
              <a:solidFill>
                <a:srgbClr val="002660"/>
              </a:solidFill>
              <a:ea typeface="Verdana" panose="020B0604030504040204" pitchFamily="34" charset="0"/>
            </a:endParaRPr>
          </a:p>
          <a:p>
            <a:r>
              <a:rPr lang="en-US" sz="1400" dirty="0">
                <a:ea typeface="Verdana" panose="020B0604030504040204" pitchFamily="34" charset="0"/>
              </a:rPr>
              <a:t>Consultant Project Manager</a:t>
            </a:r>
          </a:p>
          <a:p>
            <a:r>
              <a:rPr lang="en-US" sz="1400" dirty="0">
                <a:ea typeface="Verdana" panose="020B0604030504040204" pitchFamily="34" charset="0"/>
              </a:rPr>
              <a:t>Civica Infrastructure Inc. </a:t>
            </a:r>
          </a:p>
          <a:p>
            <a:r>
              <a:rPr lang="en-US" sz="1400" dirty="0">
                <a:ea typeface="Verdana" panose="020B0604030504040204" pitchFamily="34" charset="0"/>
              </a:rPr>
              <a:t>905-505-5080</a:t>
            </a:r>
          </a:p>
          <a:p>
            <a:r>
              <a:rPr lang="en-US" sz="1400" dirty="0">
                <a:ea typeface="Verdana" panose="020B0604030504040204" pitchFamily="34" charset="0"/>
              </a:rPr>
              <a:t>isimanovskis@civi.ca</a:t>
            </a:r>
          </a:p>
          <a:p>
            <a:endParaRPr lang="en-US" sz="1400" dirty="0">
              <a:ea typeface="Verdana" panose="020B0604030504040204" pitchFamily="34" charset="0"/>
            </a:endParaRPr>
          </a:p>
        </p:txBody>
      </p:sp>
      <p:sp>
        <p:nvSpPr>
          <p:cNvPr id="12" name="TextBox 11">
            <a:extLst>
              <a:ext uri="{FF2B5EF4-FFF2-40B4-BE49-F238E27FC236}">
                <a16:creationId xmlns:a16="http://schemas.microsoft.com/office/drawing/2014/main" id="{C80E6321-5E1E-ECF5-ADF2-A3C4B3739A54}"/>
              </a:ext>
            </a:extLst>
          </p:cNvPr>
          <p:cNvSpPr txBox="1"/>
          <p:nvPr/>
        </p:nvSpPr>
        <p:spPr>
          <a:xfrm>
            <a:off x="715022" y="4092855"/>
            <a:ext cx="2461313" cy="338554"/>
          </a:xfrm>
          <a:prstGeom prst="rect">
            <a:avLst/>
          </a:prstGeom>
          <a:noFill/>
        </p:spPr>
        <p:txBody>
          <a:bodyPr wrap="square" rtlCol="0">
            <a:spAutoFit/>
          </a:bodyPr>
          <a:lstStyle/>
          <a:p>
            <a:r>
              <a:rPr lang="en-CA" sz="1600" b="1" dirty="0">
                <a:solidFill>
                  <a:srgbClr val="002660"/>
                </a:solidFill>
                <a:latin typeface="Verdana" panose="020B0604030504040204" pitchFamily="34" charset="0"/>
                <a:ea typeface="Verdana" panose="020B0604030504040204" pitchFamily="34" charset="0"/>
              </a:rPr>
              <a:t>Who’s Listening?</a:t>
            </a:r>
          </a:p>
        </p:txBody>
      </p:sp>
      <p:pic>
        <p:nvPicPr>
          <p:cNvPr id="15" name="Picture 4">
            <a:extLst>
              <a:ext uri="{FF2B5EF4-FFF2-40B4-BE49-F238E27FC236}">
                <a16:creationId xmlns:a16="http://schemas.microsoft.com/office/drawing/2014/main" id="{8E8BBE89-9B09-2EDA-9921-2D09A00B4B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6" y="4080799"/>
            <a:ext cx="347481" cy="34748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1676812-4EC1-E3B8-1A85-D83C5A179FD1}"/>
              </a:ext>
            </a:extLst>
          </p:cNvPr>
          <p:cNvGrpSpPr/>
          <p:nvPr/>
        </p:nvGrpSpPr>
        <p:grpSpPr>
          <a:xfrm>
            <a:off x="7923289" y="820152"/>
            <a:ext cx="4499618" cy="4776558"/>
            <a:chOff x="7923290" y="1020211"/>
            <a:chExt cx="4499618" cy="4776558"/>
          </a:xfrm>
        </p:grpSpPr>
        <p:grpSp>
          <p:nvGrpSpPr>
            <p:cNvPr id="25" name="Group 24">
              <a:extLst>
                <a:ext uri="{FF2B5EF4-FFF2-40B4-BE49-F238E27FC236}">
                  <a16:creationId xmlns:a16="http://schemas.microsoft.com/office/drawing/2014/main" id="{7E6780E6-F44E-7D02-8B40-230C5808D451}"/>
                </a:ext>
              </a:extLst>
            </p:cNvPr>
            <p:cNvGrpSpPr/>
            <p:nvPr/>
          </p:nvGrpSpPr>
          <p:grpSpPr>
            <a:xfrm>
              <a:off x="7923290" y="1020211"/>
              <a:ext cx="4499618" cy="4776558"/>
              <a:chOff x="10175683" y="1595993"/>
              <a:chExt cx="4499618" cy="4378287"/>
            </a:xfrm>
          </p:grpSpPr>
          <p:grpSp>
            <p:nvGrpSpPr>
              <p:cNvPr id="23" name="Group 22">
                <a:extLst>
                  <a:ext uri="{FF2B5EF4-FFF2-40B4-BE49-F238E27FC236}">
                    <a16:creationId xmlns:a16="http://schemas.microsoft.com/office/drawing/2014/main" id="{D5BCD89D-60CA-BF67-4346-480AB29E2229}"/>
                  </a:ext>
                </a:extLst>
              </p:cNvPr>
              <p:cNvGrpSpPr/>
              <p:nvPr/>
            </p:nvGrpSpPr>
            <p:grpSpPr>
              <a:xfrm>
                <a:off x="10175683" y="1595993"/>
                <a:ext cx="3698310" cy="4378287"/>
                <a:chOff x="7147699" y="1304100"/>
                <a:chExt cx="3698310" cy="4378287"/>
              </a:xfrm>
            </p:grpSpPr>
            <p:sp>
              <p:nvSpPr>
                <p:cNvPr id="19" name="Rectangle: Rounded Corners 18">
                  <a:extLst>
                    <a:ext uri="{FF2B5EF4-FFF2-40B4-BE49-F238E27FC236}">
                      <a16:creationId xmlns:a16="http://schemas.microsoft.com/office/drawing/2014/main" id="{D1F2211B-A13B-4EF4-E65F-212E3D1480B4}"/>
                    </a:ext>
                  </a:extLst>
                </p:cNvPr>
                <p:cNvSpPr>
                  <a:spLocks noChangeAspect="1"/>
                </p:cNvSpPr>
                <p:nvPr/>
              </p:nvSpPr>
              <p:spPr>
                <a:xfrm>
                  <a:off x="7147699" y="1304100"/>
                  <a:ext cx="3698310" cy="437828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9">
                  <a:extLst>
                    <a:ext uri="{FF2B5EF4-FFF2-40B4-BE49-F238E27FC236}">
                      <a16:creationId xmlns:a16="http://schemas.microsoft.com/office/drawing/2014/main" id="{EF04DD44-ECA2-35A5-E171-B790F75D72AB}"/>
                    </a:ext>
                  </a:extLst>
                </p:cNvPr>
                <p:cNvPicPr>
                  <a:picLocks noChangeAspect="1"/>
                </p:cNvPicPr>
                <p:nvPr/>
              </p:nvPicPr>
              <p:blipFill rotWithShape="1">
                <a:blip r:embed="rId8"/>
                <a:srcRect b="81532"/>
                <a:stretch/>
              </p:blipFill>
              <p:spPr>
                <a:xfrm>
                  <a:off x="7413198" y="1436431"/>
                  <a:ext cx="3172632" cy="781924"/>
                </a:xfrm>
                <a:prstGeom prst="rect">
                  <a:avLst/>
                </a:prstGeom>
              </p:spPr>
            </p:pic>
          </p:grpSp>
          <p:sp>
            <p:nvSpPr>
              <p:cNvPr id="24" name="TextBox 23">
                <a:extLst>
                  <a:ext uri="{FF2B5EF4-FFF2-40B4-BE49-F238E27FC236}">
                    <a16:creationId xmlns:a16="http://schemas.microsoft.com/office/drawing/2014/main" id="{613DF310-C2B7-1A11-8790-67D2108E881E}"/>
                  </a:ext>
                </a:extLst>
              </p:cNvPr>
              <p:cNvSpPr txBox="1"/>
              <p:nvPr/>
            </p:nvSpPr>
            <p:spPr>
              <a:xfrm>
                <a:off x="11026338" y="1924325"/>
                <a:ext cx="3648963" cy="461665"/>
              </a:xfrm>
              <a:prstGeom prst="rect">
                <a:avLst/>
              </a:prstGeom>
              <a:noFill/>
            </p:spPr>
            <p:txBody>
              <a:bodyPr wrap="square" rtlCol="0">
                <a:spAutoFit/>
              </a:bodyPr>
              <a:lstStyle/>
              <a:p>
                <a:r>
                  <a:rPr lang="en-CA" sz="2400" b="1" i="1" dirty="0">
                    <a:solidFill>
                      <a:schemeClr val="bg1"/>
                    </a:solidFill>
                    <a:ea typeface="Verdana" panose="020B0604030504040204" pitchFamily="34" charset="0"/>
                  </a:rPr>
                  <a:t>Share the SMP</a:t>
                </a:r>
              </a:p>
            </p:txBody>
          </p:sp>
        </p:grpSp>
        <p:sp>
          <p:nvSpPr>
            <p:cNvPr id="22" name="TextBox 21">
              <a:extLst>
                <a:ext uri="{FF2B5EF4-FFF2-40B4-BE49-F238E27FC236}">
                  <a16:creationId xmlns:a16="http://schemas.microsoft.com/office/drawing/2014/main" id="{D37EF30C-2638-F7F9-1AC6-7ADB328C6C6F}"/>
                </a:ext>
              </a:extLst>
            </p:cNvPr>
            <p:cNvSpPr txBox="1"/>
            <p:nvPr/>
          </p:nvSpPr>
          <p:spPr>
            <a:xfrm>
              <a:off x="8130992" y="2100570"/>
              <a:ext cx="3454862" cy="3077766"/>
            </a:xfrm>
            <a:prstGeom prst="rect">
              <a:avLst/>
            </a:prstGeom>
            <a:noFill/>
          </p:spPr>
          <p:txBody>
            <a:bodyPr wrap="square" rtlCol="0">
              <a:spAutoFit/>
            </a:bodyPr>
            <a:lstStyle/>
            <a:p>
              <a:r>
                <a:rPr lang="en-US" sz="1400" dirty="0">
                  <a:ea typeface="Verdana" panose="020B0604030504040204" pitchFamily="34" charset="0"/>
                </a:rPr>
                <a:t>Provide your feedback on the SMP objectives, your thoughts on sanitary and stormwater system issues, and your suggestions on where we can best focus infrastructure improvements in the Township of Severn. </a:t>
              </a:r>
            </a:p>
            <a:p>
              <a:endParaRPr lang="en-US" sz="1400" dirty="0">
                <a:ea typeface="Verdana" panose="020B0604030504040204" pitchFamily="34" charset="0"/>
              </a:endParaRPr>
            </a:p>
            <a:p>
              <a:r>
                <a:rPr lang="en-US" sz="1400" dirty="0">
                  <a:ea typeface="Verdana" panose="020B0604030504040204" pitchFamily="34" charset="0"/>
                </a:rPr>
                <a:t>Help shape the SMP study by visiting </a:t>
              </a:r>
              <a:r>
                <a:rPr lang="en-CA" sz="1400" b="1" i="1" u="sng" dirty="0">
                  <a:solidFill>
                    <a:srgbClr val="006BB7"/>
                  </a:solidFill>
                  <a:ea typeface="Verdana" panose="020B0604030504040204" pitchFamily="34" charset="0"/>
                </a:rPr>
                <a:t>S</a:t>
              </a:r>
              <a:r>
                <a:rPr lang="en-CA" sz="1400" b="1" i="1" u="sng" dirty="0">
                  <a:solidFill>
                    <a:srgbClr val="006BB7"/>
                  </a:solidFill>
                  <a:effectLst/>
                </a:rPr>
                <a:t>evern.ca/servicingplan </a:t>
              </a:r>
              <a:r>
                <a:rPr lang="en-US" sz="1400" dirty="0">
                  <a:ea typeface="Verdana" panose="020B0604030504040204" pitchFamily="34" charset="0"/>
                </a:rPr>
                <a:t>to: </a:t>
              </a:r>
            </a:p>
            <a:p>
              <a:pPr marL="285750" indent="-285750">
                <a:buFont typeface="Arial" panose="020B0604020202020204" pitchFamily="34" charset="0"/>
                <a:buChar char="•"/>
              </a:pPr>
              <a:r>
                <a:rPr lang="en-US" sz="1400" dirty="0">
                  <a:ea typeface="Verdana" panose="020B0604030504040204" pitchFamily="34" charset="0"/>
                </a:rPr>
                <a:t>Submit questions or comments to the project team</a:t>
              </a:r>
            </a:p>
            <a:p>
              <a:pPr marL="285750" indent="-285750">
                <a:buFont typeface="Arial" panose="020B0604020202020204" pitchFamily="34" charset="0"/>
                <a:buChar char="•"/>
              </a:pPr>
              <a:r>
                <a:rPr lang="en-US" sz="1400" dirty="0">
                  <a:ea typeface="Verdana" panose="020B0604030504040204" pitchFamily="34" charset="0"/>
                </a:rPr>
                <a:t>See the latest updates and future public consultation opportunities</a:t>
              </a:r>
            </a:p>
            <a:p>
              <a:endParaRPr lang="en-US" sz="1200" dirty="0">
                <a:ea typeface="Verdana" panose="020B0604030504040204" pitchFamily="34" charset="0"/>
              </a:endParaRPr>
            </a:p>
          </p:txBody>
        </p:sp>
      </p:grpSp>
      <p:pic>
        <p:nvPicPr>
          <p:cNvPr id="8" name="Picture 7">
            <a:extLst>
              <a:ext uri="{FF2B5EF4-FFF2-40B4-BE49-F238E27FC236}">
                <a16:creationId xmlns:a16="http://schemas.microsoft.com/office/drawing/2014/main" id="{7AA92028-7A15-4E86-F6E6-8428E81CF83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375150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FEF39DB-CE4F-9BB1-87C4-EAC1718070D4}"/>
              </a:ext>
            </a:extLst>
          </p:cNvPr>
          <p:cNvGrpSpPr/>
          <p:nvPr/>
        </p:nvGrpSpPr>
        <p:grpSpPr>
          <a:xfrm>
            <a:off x="186990" y="4110697"/>
            <a:ext cx="8847078" cy="2687491"/>
            <a:chOff x="365743" y="3738377"/>
            <a:chExt cx="8847078" cy="2687491"/>
          </a:xfrm>
        </p:grpSpPr>
        <p:sp>
          <p:nvSpPr>
            <p:cNvPr id="14" name="TextBox 13">
              <a:extLst>
                <a:ext uri="{FF2B5EF4-FFF2-40B4-BE49-F238E27FC236}">
                  <a16:creationId xmlns:a16="http://schemas.microsoft.com/office/drawing/2014/main" id="{A79E3767-A5F7-C313-39F5-1150F8351438}"/>
                </a:ext>
              </a:extLst>
            </p:cNvPr>
            <p:cNvSpPr txBox="1"/>
            <p:nvPr/>
          </p:nvSpPr>
          <p:spPr>
            <a:xfrm>
              <a:off x="396735" y="4086766"/>
              <a:ext cx="8816086" cy="2339102"/>
            </a:xfrm>
            <a:prstGeom prst="rect">
              <a:avLst/>
            </a:prstGeom>
            <a:noFill/>
          </p:spPr>
          <p:txBody>
            <a:bodyPr wrap="square" rtlCol="0">
              <a:spAutoFit/>
            </a:bodyPr>
            <a:lstStyle/>
            <a:p>
              <a:pPr marL="285750" indent="-285750">
                <a:buFont typeface="Arial" panose="020B0604020202020204" pitchFamily="34" charset="0"/>
                <a:buChar char="•"/>
              </a:pPr>
              <a:r>
                <a:rPr lang="en-US" sz="1400" dirty="0"/>
                <a:t>An assessment of existing water, wastewater, and stormwater systems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Evaluation of growth area demands and reserve capacity impact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Provide recommendations on system upgrades and expansions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Provide project timing and cost estimates for the 30-year planning period</a:t>
              </a:r>
            </a:p>
            <a:p>
              <a:endParaRPr lang="en-CA" sz="1600" dirty="0">
                <a:ea typeface="Verdana" panose="020B0604030504040204" pitchFamily="34" charset="0"/>
              </a:endParaRPr>
            </a:p>
            <a:p>
              <a:endParaRPr lang="en-CA" sz="1600" dirty="0">
                <a:ea typeface="Verdana" panose="020B0604030504040204" pitchFamily="34" charset="0"/>
              </a:endParaRPr>
            </a:p>
            <a:p>
              <a:endParaRPr lang="en-CA" sz="1600" dirty="0">
                <a:ea typeface="Verdana" panose="020B0604030504040204" pitchFamily="34" charset="0"/>
              </a:endParaRPr>
            </a:p>
          </p:txBody>
        </p:sp>
        <p:sp>
          <p:nvSpPr>
            <p:cNvPr id="13" name="TextBox 12">
              <a:extLst>
                <a:ext uri="{FF2B5EF4-FFF2-40B4-BE49-F238E27FC236}">
                  <a16:creationId xmlns:a16="http://schemas.microsoft.com/office/drawing/2014/main" id="{BFAAE04F-4CEA-6700-53B2-5C325AF1E09B}"/>
                </a:ext>
              </a:extLst>
            </p:cNvPr>
            <p:cNvSpPr txBox="1"/>
            <p:nvPr/>
          </p:nvSpPr>
          <p:spPr>
            <a:xfrm>
              <a:off x="365743" y="3738377"/>
              <a:ext cx="7174959"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The SMP Will Address the Following Scope:  </a:t>
              </a:r>
            </a:p>
          </p:txBody>
        </p:sp>
      </p:grpSp>
      <p:grpSp>
        <p:nvGrpSpPr>
          <p:cNvPr id="3" name="Group 2">
            <a:extLst>
              <a:ext uri="{FF2B5EF4-FFF2-40B4-BE49-F238E27FC236}">
                <a16:creationId xmlns:a16="http://schemas.microsoft.com/office/drawing/2014/main" id="{96BF80ED-0DBC-41D2-B3BB-DD48BBA8F3EF}"/>
              </a:ext>
            </a:extLst>
          </p:cNvPr>
          <p:cNvGrpSpPr/>
          <p:nvPr/>
        </p:nvGrpSpPr>
        <p:grpSpPr>
          <a:xfrm>
            <a:off x="-36945" y="-46558"/>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198617" y="73192"/>
              <a:ext cx="5780650" cy="584775"/>
            </a:xfrm>
            <a:prstGeom prst="rect">
              <a:avLst/>
            </a:prstGeom>
            <a:noFill/>
          </p:spPr>
          <p:txBody>
            <a:bodyPr wrap="square">
              <a:spAutoFit/>
            </a:bodyPr>
            <a:lstStyle/>
            <a:p>
              <a:r>
                <a:rPr lang="en-US" sz="3200" b="1" dirty="0">
                  <a:solidFill>
                    <a:schemeClr val="bg1"/>
                  </a:solidFill>
                </a:rPr>
                <a:t>Introduction</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2</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16" name="Group 15">
            <a:extLst>
              <a:ext uri="{FF2B5EF4-FFF2-40B4-BE49-F238E27FC236}">
                <a16:creationId xmlns:a16="http://schemas.microsoft.com/office/drawing/2014/main" id="{3AE49CC8-D3DF-A64E-C19D-31D3DCF8B4BE}"/>
              </a:ext>
            </a:extLst>
          </p:cNvPr>
          <p:cNvGrpSpPr/>
          <p:nvPr/>
        </p:nvGrpSpPr>
        <p:grpSpPr>
          <a:xfrm>
            <a:off x="143706" y="699891"/>
            <a:ext cx="11749470" cy="1748336"/>
            <a:chOff x="322801" y="1277621"/>
            <a:chExt cx="7918847" cy="1748336"/>
          </a:xfrm>
        </p:grpSpPr>
        <p:sp>
          <p:nvSpPr>
            <p:cNvPr id="8" name="TextBox 7">
              <a:extLst>
                <a:ext uri="{FF2B5EF4-FFF2-40B4-BE49-F238E27FC236}">
                  <a16:creationId xmlns:a16="http://schemas.microsoft.com/office/drawing/2014/main" id="{5807E7F8-B874-0093-C8F2-D71868E349AD}"/>
                </a:ext>
              </a:extLst>
            </p:cNvPr>
            <p:cNvSpPr txBox="1"/>
            <p:nvPr/>
          </p:nvSpPr>
          <p:spPr>
            <a:xfrm>
              <a:off x="351964" y="1277621"/>
              <a:ext cx="7779583"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Why do we need a Servicing Master Plan?</a:t>
              </a:r>
            </a:p>
          </p:txBody>
        </p:sp>
        <p:sp>
          <p:nvSpPr>
            <p:cNvPr id="11" name="TextBox 10">
              <a:extLst>
                <a:ext uri="{FF2B5EF4-FFF2-40B4-BE49-F238E27FC236}">
                  <a16:creationId xmlns:a16="http://schemas.microsoft.com/office/drawing/2014/main" id="{0C0CB3B1-584B-4373-630C-21E8A13A44BA}"/>
                </a:ext>
              </a:extLst>
            </p:cNvPr>
            <p:cNvSpPr txBox="1"/>
            <p:nvPr/>
          </p:nvSpPr>
          <p:spPr>
            <a:xfrm>
              <a:off x="322801" y="1640962"/>
              <a:ext cx="7918847" cy="1384995"/>
            </a:xfrm>
            <a:prstGeom prst="rect">
              <a:avLst/>
            </a:prstGeom>
            <a:noFill/>
          </p:spPr>
          <p:txBody>
            <a:bodyPr wrap="square" rtlCol="0">
              <a:spAutoFit/>
            </a:bodyPr>
            <a:lstStyle/>
            <a:p>
              <a:r>
                <a:rPr lang="en-CA" sz="1400" dirty="0">
                  <a:ea typeface="Verdana" panose="020B0604030504040204" pitchFamily="34" charset="0"/>
                </a:rPr>
                <a:t>The Township of Severn is developing a Servicing Master Plan (SMP) </a:t>
              </a:r>
              <a:r>
                <a:rPr lang="en-US" sz="1400" dirty="0">
                  <a:ea typeface="Verdana" panose="020B0604030504040204" pitchFamily="34" charset="0"/>
                </a:rPr>
                <a:t>to evaluate water, wastewater, and stormwater servicing strategies to accommodate growth for a 30-year planning horizon. </a:t>
              </a:r>
            </a:p>
            <a:p>
              <a:endParaRPr lang="en-US" sz="1400" dirty="0">
                <a:ea typeface="Verdana" panose="020B0604030504040204" pitchFamily="34" charset="0"/>
              </a:endParaRPr>
            </a:p>
            <a:p>
              <a:r>
                <a:rPr lang="en-US" sz="1400" dirty="0">
                  <a:ea typeface="Verdana" panose="020B0604030504040204" pitchFamily="34" charset="0"/>
                </a:rPr>
                <a:t>The Township’s total population is expected to grow from 14,576 in 2021 to approximately 23,280 by 2031. The SMP will focus on three primary settlements, five rural settlement areas, and two municipal drinking water systems. </a:t>
              </a:r>
              <a:endParaRPr lang="en-CA" sz="1400" dirty="0">
                <a:ea typeface="Verdana" panose="020B0604030504040204" pitchFamily="34" charset="0"/>
              </a:endParaRPr>
            </a:p>
            <a:p>
              <a:endParaRPr lang="en-CA" sz="1400" dirty="0">
                <a:ea typeface="Verdana" panose="020B0604030504040204" pitchFamily="34" charset="0"/>
              </a:endParaRPr>
            </a:p>
          </p:txBody>
        </p:sp>
      </p:grpSp>
      <p:grpSp>
        <p:nvGrpSpPr>
          <p:cNvPr id="35" name="Group 34">
            <a:extLst>
              <a:ext uri="{FF2B5EF4-FFF2-40B4-BE49-F238E27FC236}">
                <a16:creationId xmlns:a16="http://schemas.microsoft.com/office/drawing/2014/main" id="{99004B18-62E0-EE9D-0B28-D37DDFEFC0C9}"/>
              </a:ext>
            </a:extLst>
          </p:cNvPr>
          <p:cNvGrpSpPr/>
          <p:nvPr/>
        </p:nvGrpSpPr>
        <p:grpSpPr>
          <a:xfrm>
            <a:off x="442029" y="2470832"/>
            <a:ext cx="6529839" cy="1466734"/>
            <a:chOff x="409899" y="2496002"/>
            <a:chExt cx="6529839" cy="1466734"/>
          </a:xfrm>
        </p:grpSpPr>
        <p:grpSp>
          <p:nvGrpSpPr>
            <p:cNvPr id="36" name="Group 35">
              <a:extLst>
                <a:ext uri="{FF2B5EF4-FFF2-40B4-BE49-F238E27FC236}">
                  <a16:creationId xmlns:a16="http://schemas.microsoft.com/office/drawing/2014/main" id="{616636DD-E97A-6F45-E783-155F578D7CF9}"/>
                </a:ext>
              </a:extLst>
            </p:cNvPr>
            <p:cNvGrpSpPr/>
            <p:nvPr/>
          </p:nvGrpSpPr>
          <p:grpSpPr>
            <a:xfrm>
              <a:off x="409899" y="2496002"/>
              <a:ext cx="6529839" cy="1466734"/>
              <a:chOff x="409899" y="2496002"/>
              <a:chExt cx="6529839" cy="1466734"/>
            </a:xfrm>
          </p:grpSpPr>
          <p:pic>
            <p:nvPicPr>
              <p:cNvPr id="38" name="Picture 37">
                <a:extLst>
                  <a:ext uri="{FF2B5EF4-FFF2-40B4-BE49-F238E27FC236}">
                    <a16:creationId xmlns:a16="http://schemas.microsoft.com/office/drawing/2014/main" id="{2F2BC9AC-44C6-3846-B7F5-2F476B803E3F}"/>
                  </a:ext>
                </a:extLst>
              </p:cNvPr>
              <p:cNvPicPr>
                <a:picLocks noChangeAspect="1"/>
              </p:cNvPicPr>
              <p:nvPr/>
            </p:nvPicPr>
            <p:blipFill>
              <a:blip r:embed="rId7"/>
              <a:stretch>
                <a:fillRect/>
              </a:stretch>
            </p:blipFill>
            <p:spPr>
              <a:xfrm flipV="1">
                <a:off x="409899" y="2496002"/>
                <a:ext cx="6529839" cy="1466734"/>
              </a:xfrm>
              <a:prstGeom prst="rect">
                <a:avLst/>
              </a:prstGeom>
            </p:spPr>
          </p:pic>
          <p:pic>
            <p:nvPicPr>
              <p:cNvPr id="39" name="Picture 38">
                <a:extLst>
                  <a:ext uri="{FF2B5EF4-FFF2-40B4-BE49-F238E27FC236}">
                    <a16:creationId xmlns:a16="http://schemas.microsoft.com/office/drawing/2014/main" id="{68ECA3CB-F97A-A8B1-3BDC-D47008785B4F}"/>
                  </a:ext>
                </a:extLst>
              </p:cNvPr>
              <p:cNvPicPr>
                <a:picLocks noChangeAspect="1"/>
              </p:cNvPicPr>
              <p:nvPr/>
            </p:nvPicPr>
            <p:blipFill rotWithShape="1">
              <a:blip r:embed="rId8"/>
              <a:srcRect r="75777"/>
              <a:stretch/>
            </p:blipFill>
            <p:spPr>
              <a:xfrm>
                <a:off x="485278" y="2605395"/>
                <a:ext cx="1497320" cy="1246495"/>
              </a:xfrm>
              <a:prstGeom prst="rect">
                <a:avLst/>
              </a:prstGeom>
            </p:spPr>
          </p:pic>
          <p:sp>
            <p:nvSpPr>
              <p:cNvPr id="42" name="TextBox 41">
                <a:extLst>
                  <a:ext uri="{FF2B5EF4-FFF2-40B4-BE49-F238E27FC236}">
                    <a16:creationId xmlns:a16="http://schemas.microsoft.com/office/drawing/2014/main" id="{6B692E90-9A60-3CDF-E590-18C0F851C8E0}"/>
                  </a:ext>
                </a:extLst>
              </p:cNvPr>
              <p:cNvSpPr txBox="1"/>
              <p:nvPr/>
            </p:nvSpPr>
            <p:spPr>
              <a:xfrm>
                <a:off x="448626" y="2876627"/>
                <a:ext cx="1600604" cy="707886"/>
              </a:xfrm>
              <a:prstGeom prst="rect">
                <a:avLst/>
              </a:prstGeom>
              <a:noFill/>
            </p:spPr>
            <p:txBody>
              <a:bodyPr wrap="square" rtlCol="0">
                <a:spAutoFit/>
              </a:bodyPr>
              <a:lstStyle/>
              <a:p>
                <a:pPr algn="ctr"/>
                <a:r>
                  <a:rPr lang="en-CA" sz="2000" b="1" dirty="0">
                    <a:solidFill>
                      <a:schemeClr val="bg1"/>
                    </a:solidFill>
                    <a:ea typeface="Verdana" panose="020B0604030504040204" pitchFamily="34" charset="0"/>
                  </a:rPr>
                  <a:t>What is Servicing?</a:t>
                </a:r>
              </a:p>
            </p:txBody>
          </p:sp>
        </p:grpSp>
        <p:sp>
          <p:nvSpPr>
            <p:cNvPr id="37" name="TextBox 36">
              <a:extLst>
                <a:ext uri="{FF2B5EF4-FFF2-40B4-BE49-F238E27FC236}">
                  <a16:creationId xmlns:a16="http://schemas.microsoft.com/office/drawing/2014/main" id="{313C6772-83DA-0D1F-E51C-22A9F8BCFE22}"/>
                </a:ext>
              </a:extLst>
            </p:cNvPr>
            <p:cNvSpPr txBox="1"/>
            <p:nvPr/>
          </p:nvSpPr>
          <p:spPr>
            <a:xfrm>
              <a:off x="1635983" y="2729039"/>
              <a:ext cx="5295599" cy="954107"/>
            </a:xfrm>
            <a:prstGeom prst="rect">
              <a:avLst/>
            </a:prstGeom>
            <a:noFill/>
          </p:spPr>
          <p:txBody>
            <a:bodyPr wrap="square" rtlCol="0">
              <a:spAutoFit/>
            </a:bodyPr>
            <a:lstStyle/>
            <a:p>
              <a:pPr lvl="1"/>
              <a:r>
                <a:rPr lang="en-US" sz="1400" b="1" dirty="0"/>
                <a:t>Servicing refers to municipally provided services for: </a:t>
              </a:r>
            </a:p>
            <a:p>
              <a:pPr marL="742950" lvl="1" indent="-285750">
                <a:buFont typeface="Arial" panose="020B0604020202020204" pitchFamily="34" charset="0"/>
                <a:buChar char="•"/>
              </a:pPr>
              <a:r>
                <a:rPr lang="en-US" sz="1400" dirty="0"/>
                <a:t>Water distribution </a:t>
              </a:r>
            </a:p>
            <a:p>
              <a:pPr marL="742950" lvl="1" indent="-285750">
                <a:buFont typeface="Arial" panose="020B0604020202020204" pitchFamily="34" charset="0"/>
                <a:buChar char="•"/>
              </a:pPr>
              <a:r>
                <a:rPr lang="en-US" sz="1400" dirty="0"/>
                <a:t>Wastewater collection (sanitary servicing)</a:t>
              </a:r>
            </a:p>
            <a:p>
              <a:pPr marL="742950" lvl="1" indent="-285750">
                <a:buFont typeface="Arial" panose="020B0604020202020204" pitchFamily="34" charset="0"/>
                <a:buChar char="•"/>
              </a:pPr>
              <a:r>
                <a:rPr lang="en-US" sz="1400" dirty="0"/>
                <a:t>Stormwater management</a:t>
              </a:r>
              <a:endParaRPr lang="en-US" sz="1600" dirty="0"/>
            </a:p>
          </p:txBody>
        </p:sp>
      </p:grpSp>
      <p:pic>
        <p:nvPicPr>
          <p:cNvPr id="7" name="Picture 6">
            <a:extLst>
              <a:ext uri="{FF2B5EF4-FFF2-40B4-BE49-F238E27FC236}">
                <a16:creationId xmlns:a16="http://schemas.microsoft.com/office/drawing/2014/main" id="{BF737E3A-CA8B-B656-0983-3D7704E967F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pic>
        <p:nvPicPr>
          <p:cNvPr id="1026" name="Picture 2" descr="Township of Severn">
            <a:extLst>
              <a:ext uri="{FF2B5EF4-FFF2-40B4-BE49-F238E27FC236}">
                <a16:creationId xmlns:a16="http://schemas.microsoft.com/office/drawing/2014/main" id="{06F526BF-0B7C-4615-A424-F0C37FF39A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5610" y="2922953"/>
            <a:ext cx="4725765" cy="2557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95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46558"/>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130401" y="123511"/>
              <a:ext cx="5780650" cy="523220"/>
            </a:xfrm>
            <a:prstGeom prst="rect">
              <a:avLst/>
            </a:prstGeom>
            <a:noFill/>
          </p:spPr>
          <p:txBody>
            <a:bodyPr wrap="square">
              <a:spAutoFit/>
            </a:bodyPr>
            <a:lstStyle/>
            <a:p>
              <a:r>
                <a:rPr lang="en-US" sz="2800" b="1" dirty="0">
                  <a:solidFill>
                    <a:schemeClr val="bg1"/>
                  </a:solidFill>
                </a:rPr>
                <a:t>Problem and Opportunity Statement</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3</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14" name="Group 13">
            <a:extLst>
              <a:ext uri="{FF2B5EF4-FFF2-40B4-BE49-F238E27FC236}">
                <a16:creationId xmlns:a16="http://schemas.microsoft.com/office/drawing/2014/main" id="{0C22E6F0-4A58-B9A5-7E14-9CD8B2CC7D5F}"/>
              </a:ext>
            </a:extLst>
          </p:cNvPr>
          <p:cNvGrpSpPr/>
          <p:nvPr/>
        </p:nvGrpSpPr>
        <p:grpSpPr>
          <a:xfrm>
            <a:off x="305719" y="2966545"/>
            <a:ext cx="6496104" cy="1466734"/>
            <a:chOff x="409899" y="2496002"/>
            <a:chExt cx="6496104" cy="1466734"/>
          </a:xfrm>
        </p:grpSpPr>
        <p:grpSp>
          <p:nvGrpSpPr>
            <p:cNvPr id="15" name="Group 14">
              <a:extLst>
                <a:ext uri="{FF2B5EF4-FFF2-40B4-BE49-F238E27FC236}">
                  <a16:creationId xmlns:a16="http://schemas.microsoft.com/office/drawing/2014/main" id="{B65A6837-8F42-695E-FD67-81671A29ABAF}"/>
                </a:ext>
              </a:extLst>
            </p:cNvPr>
            <p:cNvGrpSpPr/>
            <p:nvPr/>
          </p:nvGrpSpPr>
          <p:grpSpPr>
            <a:xfrm>
              <a:off x="409899" y="2496002"/>
              <a:ext cx="6496104" cy="1466734"/>
              <a:chOff x="409899" y="2496002"/>
              <a:chExt cx="6496104" cy="1466734"/>
            </a:xfrm>
          </p:grpSpPr>
          <p:pic>
            <p:nvPicPr>
              <p:cNvPr id="19" name="Picture 18">
                <a:extLst>
                  <a:ext uri="{FF2B5EF4-FFF2-40B4-BE49-F238E27FC236}">
                    <a16:creationId xmlns:a16="http://schemas.microsoft.com/office/drawing/2014/main" id="{3C74F025-39DD-1F39-B045-B30E7927ED6B}"/>
                  </a:ext>
                </a:extLst>
              </p:cNvPr>
              <p:cNvPicPr>
                <a:picLocks noChangeAspect="1"/>
              </p:cNvPicPr>
              <p:nvPr/>
            </p:nvPicPr>
            <p:blipFill>
              <a:blip r:embed="rId8"/>
              <a:stretch>
                <a:fillRect/>
              </a:stretch>
            </p:blipFill>
            <p:spPr>
              <a:xfrm flipV="1">
                <a:off x="409899" y="2496002"/>
                <a:ext cx="6496104" cy="1466734"/>
              </a:xfrm>
              <a:prstGeom prst="rect">
                <a:avLst/>
              </a:prstGeom>
            </p:spPr>
          </p:pic>
          <p:pic>
            <p:nvPicPr>
              <p:cNvPr id="20" name="Picture 19">
                <a:extLst>
                  <a:ext uri="{FF2B5EF4-FFF2-40B4-BE49-F238E27FC236}">
                    <a16:creationId xmlns:a16="http://schemas.microsoft.com/office/drawing/2014/main" id="{D1AA584D-9EF3-5576-1859-52A05C408029}"/>
                  </a:ext>
                </a:extLst>
              </p:cNvPr>
              <p:cNvPicPr>
                <a:picLocks noChangeAspect="1"/>
              </p:cNvPicPr>
              <p:nvPr/>
            </p:nvPicPr>
            <p:blipFill rotWithShape="1">
              <a:blip r:embed="rId9"/>
              <a:srcRect r="75777"/>
              <a:stretch/>
            </p:blipFill>
            <p:spPr>
              <a:xfrm>
                <a:off x="485278" y="2605395"/>
                <a:ext cx="1497320" cy="1246495"/>
              </a:xfrm>
              <a:prstGeom prst="rect">
                <a:avLst/>
              </a:prstGeom>
            </p:spPr>
          </p:pic>
          <p:sp>
            <p:nvSpPr>
              <p:cNvPr id="21" name="TextBox 20">
                <a:extLst>
                  <a:ext uri="{FF2B5EF4-FFF2-40B4-BE49-F238E27FC236}">
                    <a16:creationId xmlns:a16="http://schemas.microsoft.com/office/drawing/2014/main" id="{962BF463-6BE2-4E70-3B4D-94038852C53D}"/>
                  </a:ext>
                </a:extLst>
              </p:cNvPr>
              <p:cNvSpPr txBox="1"/>
              <p:nvPr/>
            </p:nvSpPr>
            <p:spPr>
              <a:xfrm>
                <a:off x="439618" y="2868786"/>
                <a:ext cx="1604975" cy="707886"/>
              </a:xfrm>
              <a:prstGeom prst="rect">
                <a:avLst/>
              </a:prstGeom>
              <a:noFill/>
            </p:spPr>
            <p:txBody>
              <a:bodyPr wrap="square" rtlCol="0">
                <a:spAutoFit/>
              </a:bodyPr>
              <a:lstStyle/>
              <a:p>
                <a:pPr algn="ctr"/>
                <a:r>
                  <a:rPr lang="en-CA" sz="2000" b="1" dirty="0">
                    <a:solidFill>
                      <a:schemeClr val="bg1"/>
                    </a:solidFill>
                    <a:ea typeface="Verdana" panose="020B0604030504040204" pitchFamily="34" charset="0"/>
                  </a:rPr>
                  <a:t>Identified Opportunity</a:t>
                </a:r>
              </a:p>
            </p:txBody>
          </p:sp>
        </p:grpSp>
        <p:sp>
          <p:nvSpPr>
            <p:cNvPr id="18" name="TextBox 17">
              <a:extLst>
                <a:ext uri="{FF2B5EF4-FFF2-40B4-BE49-F238E27FC236}">
                  <a16:creationId xmlns:a16="http://schemas.microsoft.com/office/drawing/2014/main" id="{E270276C-CD70-86C8-B09E-CEC28FF3C9BC}"/>
                </a:ext>
              </a:extLst>
            </p:cNvPr>
            <p:cNvSpPr txBox="1"/>
            <p:nvPr/>
          </p:nvSpPr>
          <p:spPr>
            <a:xfrm>
              <a:off x="1566205" y="2595074"/>
              <a:ext cx="5127115" cy="1246495"/>
            </a:xfrm>
            <a:prstGeom prst="rect">
              <a:avLst/>
            </a:prstGeom>
            <a:noFill/>
          </p:spPr>
          <p:txBody>
            <a:bodyPr wrap="square" rtlCol="0">
              <a:spAutoFit/>
            </a:bodyPr>
            <a:lstStyle/>
            <a:p>
              <a:pPr lvl="1"/>
              <a:r>
                <a:rPr lang="en-US" sz="1400" b="1" dirty="0">
                  <a:ea typeface="Verdana" panose="020B0604030504040204" pitchFamily="34" charset="0"/>
                </a:rPr>
                <a:t>How can the Township:</a:t>
              </a:r>
            </a:p>
            <a:p>
              <a:pPr lvl="1"/>
              <a:endParaRPr lang="en-US" sz="500" dirty="0">
                <a:ea typeface="Verdana" panose="020B0604030504040204" pitchFamily="34" charset="0"/>
              </a:endParaRPr>
            </a:p>
            <a:p>
              <a:pPr marL="742950" lvl="1" indent="-285750">
                <a:buFont typeface="Arial" panose="020B0604020202020204" pitchFamily="34" charset="0"/>
                <a:buChar char="•"/>
              </a:pPr>
              <a:r>
                <a:rPr lang="en-US" sz="1400" dirty="0">
                  <a:ea typeface="Verdana" panose="020B0604030504040204" pitchFamily="34" charset="0"/>
                </a:rPr>
                <a:t>Identify existing capacity constraints</a:t>
              </a:r>
            </a:p>
            <a:p>
              <a:pPr marL="742950" lvl="1" indent="-285750">
                <a:buFont typeface="Arial" panose="020B0604020202020204" pitchFamily="34" charset="0"/>
                <a:buChar char="•"/>
              </a:pPr>
              <a:r>
                <a:rPr lang="en-US" sz="1400" dirty="0">
                  <a:ea typeface="Verdana" panose="020B0604030504040204" pitchFamily="34" charset="0"/>
                </a:rPr>
                <a:t>Evaluate different servicing alternatives </a:t>
              </a:r>
            </a:p>
            <a:p>
              <a:pPr marL="742950" lvl="1" indent="-285750">
                <a:buFont typeface="Arial" panose="020B0604020202020204" pitchFamily="34" charset="0"/>
                <a:buChar char="•"/>
              </a:pPr>
              <a:r>
                <a:rPr lang="en-US" sz="1400" dirty="0">
                  <a:ea typeface="Verdana" panose="020B0604030504040204" pitchFamily="34" charset="0"/>
                </a:rPr>
                <a:t>Provide solutions to accommodate the planned growth across the Township</a:t>
              </a:r>
            </a:p>
          </p:txBody>
        </p:sp>
      </p:grpSp>
      <p:grpSp>
        <p:nvGrpSpPr>
          <p:cNvPr id="6" name="Group 5">
            <a:extLst>
              <a:ext uri="{FF2B5EF4-FFF2-40B4-BE49-F238E27FC236}">
                <a16:creationId xmlns:a16="http://schemas.microsoft.com/office/drawing/2014/main" id="{530DE4D2-CB21-2E4C-32C4-AD741B08A0A8}"/>
              </a:ext>
            </a:extLst>
          </p:cNvPr>
          <p:cNvGrpSpPr/>
          <p:nvPr/>
        </p:nvGrpSpPr>
        <p:grpSpPr>
          <a:xfrm>
            <a:off x="229389" y="753359"/>
            <a:ext cx="11507086" cy="2196446"/>
            <a:chOff x="319858" y="757058"/>
            <a:chExt cx="11507086" cy="2196446"/>
          </a:xfrm>
        </p:grpSpPr>
        <p:sp>
          <p:nvSpPr>
            <p:cNvPr id="11" name="TextBox 10">
              <a:extLst>
                <a:ext uri="{FF2B5EF4-FFF2-40B4-BE49-F238E27FC236}">
                  <a16:creationId xmlns:a16="http://schemas.microsoft.com/office/drawing/2014/main" id="{0C0CB3B1-584B-4373-630C-21E8A13A44BA}"/>
                </a:ext>
              </a:extLst>
            </p:cNvPr>
            <p:cNvSpPr txBox="1"/>
            <p:nvPr/>
          </p:nvSpPr>
          <p:spPr>
            <a:xfrm>
              <a:off x="349296" y="1137622"/>
              <a:ext cx="11477648" cy="1815882"/>
            </a:xfrm>
            <a:prstGeom prst="rect">
              <a:avLst/>
            </a:prstGeom>
            <a:noFill/>
          </p:spPr>
          <p:txBody>
            <a:bodyPr wrap="square" rtlCol="0">
              <a:spAutoFit/>
            </a:bodyPr>
            <a:lstStyle/>
            <a:p>
              <a:r>
                <a:rPr lang="en-CA" sz="1400" dirty="0">
                  <a:latin typeface="Calibri" panose="020F0502020204030204" pitchFamily="34" charset="0"/>
                  <a:ea typeface="Verdana" panose="020B0604030504040204" pitchFamily="34" charset="0"/>
                </a:rPr>
                <a:t>Following completion of the updated 2022 Official Plan, the Township has identified the intent to direct most forms of development to settlement areas where full water, wastewater, and stormwater services are planned or available. The Township of Severn’s total population is expected to grow from 14,576 in 2021 to approximately </a:t>
              </a:r>
              <a:r>
                <a:rPr lang="en-US" sz="1400" dirty="0">
                  <a:latin typeface="Calibri" panose="020F0502020204030204" pitchFamily="34" charset="0"/>
                  <a:ea typeface="Verdana" panose="020B0604030504040204" pitchFamily="34" charset="0"/>
                </a:rPr>
                <a:t>23,280 by 2031, where the majority of the population will reside in the three main Settlement Areas and five rural Settlement Areas. </a:t>
              </a:r>
            </a:p>
            <a:p>
              <a:endParaRPr lang="en-CA" sz="1400" dirty="0">
                <a:latin typeface="Calibri" panose="020F0502020204030204" pitchFamily="34" charset="0"/>
                <a:ea typeface="Verdana" panose="020B0604030504040204" pitchFamily="34" charset="0"/>
              </a:endParaRPr>
            </a:p>
            <a:p>
              <a:r>
                <a:rPr lang="en-CA" sz="1400" dirty="0">
                  <a:latin typeface="Calibri" panose="020F0502020204030204" pitchFamily="34" charset="0"/>
                  <a:ea typeface="Verdana" panose="020B0604030504040204" pitchFamily="34" charset="0"/>
                </a:rPr>
                <a:t>This presents the opportunity to identify and selected preferred alternative water supply and storage; wastewater collection and treatment; and stormwater management servicing strategies for the three primary settlements and five rural settlement areas that can accommodate growth for a planning horizon of 30-years, which minimizes impacts to both the natural and social environments and are both technically feasible and economically sensible.</a:t>
              </a:r>
            </a:p>
          </p:txBody>
        </p:sp>
        <p:sp>
          <p:nvSpPr>
            <p:cNvPr id="28" name="TextBox 27">
              <a:extLst>
                <a:ext uri="{FF2B5EF4-FFF2-40B4-BE49-F238E27FC236}">
                  <a16:creationId xmlns:a16="http://schemas.microsoft.com/office/drawing/2014/main" id="{5D760BAB-5A50-F9C7-2C12-A8F33D8B08B4}"/>
                </a:ext>
              </a:extLst>
            </p:cNvPr>
            <p:cNvSpPr txBox="1"/>
            <p:nvPr/>
          </p:nvSpPr>
          <p:spPr>
            <a:xfrm>
              <a:off x="319858" y="757058"/>
              <a:ext cx="7779583"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The Problem and Opportunity Statement is defined as follows:</a:t>
              </a:r>
            </a:p>
          </p:txBody>
        </p:sp>
      </p:grpSp>
      <p:grpSp>
        <p:nvGrpSpPr>
          <p:cNvPr id="2" name="Group 1">
            <a:extLst>
              <a:ext uri="{FF2B5EF4-FFF2-40B4-BE49-F238E27FC236}">
                <a16:creationId xmlns:a16="http://schemas.microsoft.com/office/drawing/2014/main" id="{498D4DC0-D3D3-E7ED-3851-1B3CFEFE541B}"/>
              </a:ext>
            </a:extLst>
          </p:cNvPr>
          <p:cNvGrpSpPr/>
          <p:nvPr/>
        </p:nvGrpSpPr>
        <p:grpSpPr>
          <a:xfrm>
            <a:off x="305719" y="4562449"/>
            <a:ext cx="6529839" cy="1497815"/>
            <a:chOff x="409899" y="2496002"/>
            <a:chExt cx="6529839" cy="1497815"/>
          </a:xfrm>
        </p:grpSpPr>
        <p:grpSp>
          <p:nvGrpSpPr>
            <p:cNvPr id="8" name="Group 7">
              <a:extLst>
                <a:ext uri="{FF2B5EF4-FFF2-40B4-BE49-F238E27FC236}">
                  <a16:creationId xmlns:a16="http://schemas.microsoft.com/office/drawing/2014/main" id="{7EA64CAA-49F9-2640-6B67-08FE3BF5E1AE}"/>
                </a:ext>
              </a:extLst>
            </p:cNvPr>
            <p:cNvGrpSpPr/>
            <p:nvPr/>
          </p:nvGrpSpPr>
          <p:grpSpPr>
            <a:xfrm>
              <a:off x="409899" y="2496002"/>
              <a:ext cx="6529839" cy="1466734"/>
              <a:chOff x="409899" y="2496002"/>
              <a:chExt cx="6529839" cy="1466734"/>
            </a:xfrm>
          </p:grpSpPr>
          <p:pic>
            <p:nvPicPr>
              <p:cNvPr id="10" name="Picture 9">
                <a:extLst>
                  <a:ext uri="{FF2B5EF4-FFF2-40B4-BE49-F238E27FC236}">
                    <a16:creationId xmlns:a16="http://schemas.microsoft.com/office/drawing/2014/main" id="{48014087-D6C6-8DCA-F61A-C34BCF07D8DE}"/>
                  </a:ext>
                </a:extLst>
              </p:cNvPr>
              <p:cNvPicPr>
                <a:picLocks noChangeAspect="1"/>
              </p:cNvPicPr>
              <p:nvPr/>
            </p:nvPicPr>
            <p:blipFill>
              <a:blip r:embed="rId8"/>
              <a:stretch>
                <a:fillRect/>
              </a:stretch>
            </p:blipFill>
            <p:spPr>
              <a:xfrm flipV="1">
                <a:off x="409899" y="2496002"/>
                <a:ext cx="6529839" cy="1466734"/>
              </a:xfrm>
              <a:prstGeom prst="rect">
                <a:avLst/>
              </a:prstGeom>
            </p:spPr>
          </p:pic>
          <p:pic>
            <p:nvPicPr>
              <p:cNvPr id="12" name="Picture 11">
                <a:extLst>
                  <a:ext uri="{FF2B5EF4-FFF2-40B4-BE49-F238E27FC236}">
                    <a16:creationId xmlns:a16="http://schemas.microsoft.com/office/drawing/2014/main" id="{87036AE4-2B1A-AC35-F108-B94B61F23198}"/>
                  </a:ext>
                </a:extLst>
              </p:cNvPr>
              <p:cNvPicPr>
                <a:picLocks noChangeAspect="1"/>
              </p:cNvPicPr>
              <p:nvPr/>
            </p:nvPicPr>
            <p:blipFill rotWithShape="1">
              <a:blip r:embed="rId9"/>
              <a:srcRect r="75777"/>
              <a:stretch/>
            </p:blipFill>
            <p:spPr>
              <a:xfrm>
                <a:off x="485278" y="2605395"/>
                <a:ext cx="1497320" cy="1246495"/>
              </a:xfrm>
              <a:prstGeom prst="rect">
                <a:avLst/>
              </a:prstGeom>
            </p:spPr>
          </p:pic>
          <p:sp>
            <p:nvSpPr>
              <p:cNvPr id="13" name="TextBox 12">
                <a:extLst>
                  <a:ext uri="{FF2B5EF4-FFF2-40B4-BE49-F238E27FC236}">
                    <a16:creationId xmlns:a16="http://schemas.microsoft.com/office/drawing/2014/main" id="{DCAFDC69-1028-F068-1038-4DFC56362964}"/>
                  </a:ext>
                </a:extLst>
              </p:cNvPr>
              <p:cNvSpPr txBox="1"/>
              <p:nvPr/>
            </p:nvSpPr>
            <p:spPr>
              <a:xfrm>
                <a:off x="443634" y="2747445"/>
                <a:ext cx="1600604" cy="1015663"/>
              </a:xfrm>
              <a:prstGeom prst="rect">
                <a:avLst/>
              </a:prstGeom>
              <a:noFill/>
            </p:spPr>
            <p:txBody>
              <a:bodyPr wrap="square" rtlCol="0">
                <a:spAutoFit/>
              </a:bodyPr>
              <a:lstStyle/>
              <a:p>
                <a:pPr algn="ctr"/>
                <a:r>
                  <a:rPr lang="en-CA" sz="2000" b="1" dirty="0">
                    <a:solidFill>
                      <a:schemeClr val="bg1"/>
                    </a:solidFill>
                    <a:ea typeface="Verdana" panose="020B0604030504040204" pitchFamily="34" charset="0"/>
                  </a:rPr>
                  <a:t>Servicing Master Plan Areas</a:t>
                </a:r>
              </a:p>
            </p:txBody>
          </p:sp>
        </p:grpSp>
        <p:sp>
          <p:nvSpPr>
            <p:cNvPr id="9" name="TextBox 8">
              <a:extLst>
                <a:ext uri="{FF2B5EF4-FFF2-40B4-BE49-F238E27FC236}">
                  <a16:creationId xmlns:a16="http://schemas.microsoft.com/office/drawing/2014/main" id="{002C8D80-1D0E-6B8E-C1B6-A7B52C52DE18}"/>
                </a:ext>
              </a:extLst>
            </p:cNvPr>
            <p:cNvSpPr txBox="1"/>
            <p:nvPr/>
          </p:nvSpPr>
          <p:spPr>
            <a:xfrm>
              <a:off x="1644139" y="2501101"/>
              <a:ext cx="5295599" cy="1492716"/>
            </a:xfrm>
            <a:prstGeom prst="rect">
              <a:avLst/>
            </a:prstGeom>
            <a:noFill/>
          </p:spPr>
          <p:txBody>
            <a:bodyPr wrap="square" rtlCol="0">
              <a:spAutoFit/>
            </a:bodyPr>
            <a:lstStyle/>
            <a:p>
              <a:pPr lvl="1"/>
              <a:r>
                <a:rPr lang="en-US" sz="1300" b="1" dirty="0"/>
                <a:t>The Township at a Glance: </a:t>
              </a:r>
            </a:p>
            <a:p>
              <a:pPr marL="742950" lvl="1" indent="-285750">
                <a:buFont typeface="Arial" panose="020B0604020202020204" pitchFamily="34" charset="0"/>
                <a:buChar char="•"/>
              </a:pPr>
              <a:r>
                <a:rPr lang="en-US" sz="1300" dirty="0"/>
                <a:t>Three main settlement areas of Westshore, Coldwater, and Washago</a:t>
              </a:r>
            </a:p>
            <a:p>
              <a:pPr marL="742950" lvl="1" indent="-285750">
                <a:buFont typeface="Arial" panose="020B0604020202020204" pitchFamily="34" charset="0"/>
                <a:buChar char="•"/>
              </a:pPr>
              <a:r>
                <a:rPr lang="en-US" sz="1300" dirty="0"/>
                <a:t>Five rural settlements areas of Ardtrea, Fesserton, Marchmont, Severn falls, and Port Severn</a:t>
              </a:r>
            </a:p>
            <a:p>
              <a:pPr marL="742950" lvl="1" indent="-285750">
                <a:buFont typeface="Arial" panose="020B0604020202020204" pitchFamily="34" charset="0"/>
                <a:buChar char="•"/>
              </a:pPr>
              <a:r>
                <a:rPr lang="en-US" sz="1300" dirty="0"/>
                <a:t>Two municipal drinking water systems of Severn Estates and Sandcastle Estates</a:t>
              </a:r>
              <a:endParaRPr lang="en-US" sz="1400" dirty="0"/>
            </a:p>
          </p:txBody>
        </p:sp>
      </p:grpSp>
      <p:pic>
        <p:nvPicPr>
          <p:cNvPr id="2050" name="Picture 2" descr="Maps - Township of Severn">
            <a:extLst>
              <a:ext uri="{FF2B5EF4-FFF2-40B4-BE49-F238E27FC236}">
                <a16:creationId xmlns:a16="http://schemas.microsoft.com/office/drawing/2014/main" id="{42678346-FE2E-A23D-2390-BC9A0DA1EA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2913" y="3130969"/>
            <a:ext cx="4592065" cy="26046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6456ABE-C0B0-44BE-CFA4-073FCA517D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119259998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46558"/>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130401" y="123511"/>
              <a:ext cx="5780650" cy="523220"/>
            </a:xfrm>
            <a:prstGeom prst="rect">
              <a:avLst/>
            </a:prstGeom>
            <a:noFill/>
          </p:spPr>
          <p:txBody>
            <a:bodyPr wrap="square">
              <a:spAutoFit/>
            </a:bodyPr>
            <a:lstStyle/>
            <a:p>
              <a:r>
                <a:rPr lang="en-US" sz="2800" b="1" dirty="0">
                  <a:solidFill>
                    <a:schemeClr val="bg1"/>
                  </a:solidFill>
                </a:rPr>
                <a:t>Settlement Areas</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4</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pic>
        <p:nvPicPr>
          <p:cNvPr id="6" name="Picture 5">
            <a:extLst>
              <a:ext uri="{FF2B5EF4-FFF2-40B4-BE49-F238E27FC236}">
                <a16:creationId xmlns:a16="http://schemas.microsoft.com/office/drawing/2014/main" id="{30405F94-2ADB-3F47-DBC7-F5879DE8CA9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graphicFrame>
        <p:nvGraphicFramePr>
          <p:cNvPr id="2" name="Object 1">
            <a:extLst>
              <a:ext uri="{FF2B5EF4-FFF2-40B4-BE49-F238E27FC236}">
                <a16:creationId xmlns:a16="http://schemas.microsoft.com/office/drawing/2014/main" id="{B457EDAA-20EF-C426-49D7-2C38467E140B}"/>
              </a:ext>
            </a:extLst>
          </p:cNvPr>
          <p:cNvGraphicFramePr>
            <a:graphicFrameLocks noChangeAspect="1"/>
          </p:cNvGraphicFramePr>
          <p:nvPr>
            <p:extLst>
              <p:ext uri="{D42A27DB-BD31-4B8C-83A1-F6EECF244321}">
                <p14:modId xmlns:p14="http://schemas.microsoft.com/office/powerpoint/2010/main" val="3527666796"/>
              </p:ext>
            </p:extLst>
          </p:nvPr>
        </p:nvGraphicFramePr>
        <p:xfrm>
          <a:off x="2032000" y="699891"/>
          <a:ext cx="8128000" cy="5259388"/>
        </p:xfrm>
        <a:graphic>
          <a:graphicData uri="http://schemas.openxmlformats.org/presentationml/2006/ole">
            <mc:AlternateContent xmlns:mc="http://schemas.openxmlformats.org/markup-compatibility/2006">
              <mc:Choice xmlns:v="urn:schemas-microsoft-com:vml" Requires="v">
                <p:oleObj name="Acrobat Document" r:id="rId8" imgW="11658447" imgH="7543800" progId="Acrobat.Document.DC">
                  <p:embed/>
                </p:oleObj>
              </mc:Choice>
              <mc:Fallback>
                <p:oleObj name="Acrobat Document" r:id="rId8" imgW="11658447" imgH="7543800" progId="Acrobat.Document.DC">
                  <p:embed/>
                  <p:pic>
                    <p:nvPicPr>
                      <p:cNvPr id="0" name=""/>
                      <p:cNvPicPr/>
                      <p:nvPr/>
                    </p:nvPicPr>
                    <p:blipFill>
                      <a:blip r:embed="rId9">
                        <a:alphaModFix/>
                      </a:blip>
                      <a:stretch>
                        <a:fillRect/>
                      </a:stretch>
                    </p:blipFill>
                    <p:spPr>
                      <a:xfrm>
                        <a:off x="2032000" y="699891"/>
                        <a:ext cx="8128000" cy="5259388"/>
                      </a:xfrm>
                      <a:prstGeom prst="rect">
                        <a:avLst/>
                      </a:prstGeom>
                    </p:spPr>
                  </p:pic>
                </p:oleObj>
              </mc:Fallback>
            </mc:AlternateContent>
          </a:graphicData>
        </a:graphic>
      </p:graphicFrame>
    </p:spTree>
    <p:extLst>
      <p:ext uri="{BB962C8B-B14F-4D97-AF65-F5344CB8AC3E}">
        <p14:creationId xmlns:p14="http://schemas.microsoft.com/office/powerpoint/2010/main" val="138270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9236"/>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130401" y="105480"/>
              <a:ext cx="5780650" cy="523220"/>
            </a:xfrm>
            <a:prstGeom prst="rect">
              <a:avLst/>
            </a:prstGeom>
            <a:noFill/>
          </p:spPr>
          <p:txBody>
            <a:bodyPr wrap="square">
              <a:spAutoFit/>
            </a:bodyPr>
            <a:lstStyle/>
            <a:p>
              <a:r>
                <a:rPr lang="en-US" sz="2800" b="1" dirty="0">
                  <a:solidFill>
                    <a:schemeClr val="bg1"/>
                  </a:solidFill>
                </a:rPr>
                <a:t>Environmental Assessment Process</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5</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sp>
        <p:nvSpPr>
          <p:cNvPr id="8" name="TextBox 7">
            <a:extLst>
              <a:ext uri="{FF2B5EF4-FFF2-40B4-BE49-F238E27FC236}">
                <a16:creationId xmlns:a16="http://schemas.microsoft.com/office/drawing/2014/main" id="{6DA674DF-B66D-F328-1C18-91AC757E175C}"/>
              </a:ext>
            </a:extLst>
          </p:cNvPr>
          <p:cNvSpPr txBox="1"/>
          <p:nvPr/>
        </p:nvSpPr>
        <p:spPr>
          <a:xfrm>
            <a:off x="143706" y="875785"/>
            <a:ext cx="7779583"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Environmental Assessment (EA) Master Plan Process </a:t>
            </a:r>
          </a:p>
        </p:txBody>
      </p:sp>
      <p:sp>
        <p:nvSpPr>
          <p:cNvPr id="9" name="TextBox 8">
            <a:extLst>
              <a:ext uri="{FF2B5EF4-FFF2-40B4-BE49-F238E27FC236}">
                <a16:creationId xmlns:a16="http://schemas.microsoft.com/office/drawing/2014/main" id="{EEACBEF5-7DFC-152D-B8A1-2F9EA5542E16}"/>
              </a:ext>
            </a:extLst>
          </p:cNvPr>
          <p:cNvSpPr txBox="1"/>
          <p:nvPr/>
        </p:nvSpPr>
        <p:spPr>
          <a:xfrm>
            <a:off x="143706" y="1252328"/>
            <a:ext cx="11740448" cy="1600438"/>
          </a:xfrm>
          <a:prstGeom prst="rect">
            <a:avLst/>
          </a:prstGeom>
          <a:noFill/>
        </p:spPr>
        <p:txBody>
          <a:bodyPr wrap="square" rtlCol="0">
            <a:spAutoFit/>
          </a:bodyPr>
          <a:lstStyle/>
          <a:p>
            <a:r>
              <a:rPr lang="en-US" sz="1400" dirty="0">
                <a:ea typeface="Verdana" panose="020B0604030504040204" pitchFamily="34" charset="0"/>
              </a:rPr>
              <a:t>The Municipal Class Environmental Assessment (MCEA) process was developed to provide municipalities with a risk-based approach to comply with the Environmental Assessment Act for both capital projects and infrastructure maintenance activities. The SMP study will be undertaken in conformance with the Municipal Class EA process. </a:t>
            </a:r>
            <a:r>
              <a:rPr lang="en-US" sz="1400" b="1" dirty="0">
                <a:ea typeface="Verdana" panose="020B0604030504040204" pitchFamily="34" charset="0"/>
              </a:rPr>
              <a:t>The Master Plan will address Phase 1 and Phase 2 of the Municipal Class EA.</a:t>
            </a:r>
            <a:endParaRPr lang="en-CA" sz="1400" b="1" dirty="0">
              <a:ea typeface="Verdana" panose="020B0604030504040204" pitchFamily="34" charset="0"/>
            </a:endParaRPr>
          </a:p>
          <a:p>
            <a:endParaRPr lang="en-CA" sz="1400" dirty="0">
              <a:ea typeface="Verdana" panose="020B0604030504040204" pitchFamily="34" charset="0"/>
            </a:endParaRPr>
          </a:p>
          <a:p>
            <a:r>
              <a:rPr lang="en-CA" sz="1400" dirty="0">
                <a:ea typeface="Verdana" panose="020B0604030504040204" pitchFamily="34" charset="0"/>
              </a:rPr>
              <a:t>The Class EA defines </a:t>
            </a:r>
            <a:r>
              <a:rPr lang="en-US" sz="1400" dirty="0">
                <a:ea typeface="Verdana" panose="020B0604030504040204" pitchFamily="34" charset="0"/>
              </a:rPr>
              <a:t>master plans as long-range plans which integrate infrastructure requirements for existing and future land use with environmental assessment planning principles. These plans examine an infrastructure system or group of related projects in order to outline a framework for planning for subsequent projects and/or developments. </a:t>
            </a:r>
            <a:endParaRPr lang="en-CA" sz="1400" dirty="0">
              <a:ea typeface="Verdana" panose="020B0604030504040204" pitchFamily="34" charset="0"/>
            </a:endParaRPr>
          </a:p>
        </p:txBody>
      </p:sp>
      <p:pic>
        <p:nvPicPr>
          <p:cNvPr id="10" name="Picture 9">
            <a:extLst>
              <a:ext uri="{FF2B5EF4-FFF2-40B4-BE49-F238E27FC236}">
                <a16:creationId xmlns:a16="http://schemas.microsoft.com/office/drawing/2014/main" id="{A1AD524A-8ED4-6561-14A4-DD880913A452}"/>
              </a:ext>
            </a:extLst>
          </p:cNvPr>
          <p:cNvPicPr>
            <a:picLocks noChangeAspect="1"/>
          </p:cNvPicPr>
          <p:nvPr/>
        </p:nvPicPr>
        <p:blipFill>
          <a:blip r:embed="rId7">
            <a:extLst>
              <a:ext uri="{FF2B5EF4-FFF2-40B4-BE49-F238E27FC236}">
                <a16:creationI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a16="http://schemas.microsoft.com/office/drawing/2014/main" xmlns:arto="http://schemas.microsoft.com/office/word/2006/arto" xmlns:dgm="http://schemas.openxmlformats.org/drawingml/2006/diagram"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1E885F2F-5EFE-41CB-A569-D2D77FFC71E4}"/>
              </a:ext>
            </a:extLst>
          </a:blip>
          <a:stretch>
            <a:fillRect/>
          </a:stretch>
        </p:blipFill>
        <p:spPr>
          <a:xfrm>
            <a:off x="2557207" y="3197380"/>
            <a:ext cx="7077586" cy="2669974"/>
          </a:xfrm>
          <a:prstGeom prst="rect">
            <a:avLst/>
          </a:prstGeom>
        </p:spPr>
      </p:pic>
      <p:pic>
        <p:nvPicPr>
          <p:cNvPr id="6" name="Picture 5">
            <a:extLst>
              <a:ext uri="{FF2B5EF4-FFF2-40B4-BE49-F238E27FC236}">
                <a16:creationId xmlns:a16="http://schemas.microsoft.com/office/drawing/2014/main" id="{B6C5AF03-B12A-7633-6031-3B64F6991C8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235294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9236"/>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42185" y="123792"/>
              <a:ext cx="5780650" cy="523220"/>
            </a:xfrm>
            <a:prstGeom prst="rect">
              <a:avLst/>
            </a:prstGeom>
            <a:noFill/>
          </p:spPr>
          <p:txBody>
            <a:bodyPr wrap="square">
              <a:spAutoFit/>
            </a:bodyPr>
            <a:lstStyle/>
            <a:p>
              <a:r>
                <a:rPr lang="en-US" sz="2800" b="1" dirty="0">
                  <a:solidFill>
                    <a:schemeClr val="bg1"/>
                  </a:solidFill>
                </a:rPr>
                <a:t>PIC Objectives and Project Schedule</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6</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195" name="Group 194">
            <a:extLst>
              <a:ext uri="{FF2B5EF4-FFF2-40B4-BE49-F238E27FC236}">
                <a16:creationId xmlns:a16="http://schemas.microsoft.com/office/drawing/2014/main" id="{AC9A97C7-9E83-323F-C30A-811F06D84CAB}"/>
              </a:ext>
            </a:extLst>
          </p:cNvPr>
          <p:cNvGrpSpPr/>
          <p:nvPr/>
        </p:nvGrpSpPr>
        <p:grpSpPr>
          <a:xfrm>
            <a:off x="2132686" y="831163"/>
            <a:ext cx="7092681" cy="2650028"/>
            <a:chOff x="165601" y="696603"/>
            <a:chExt cx="7092681" cy="2650028"/>
          </a:xfrm>
        </p:grpSpPr>
        <p:grpSp>
          <p:nvGrpSpPr>
            <p:cNvPr id="193" name="Group 192">
              <a:extLst>
                <a:ext uri="{FF2B5EF4-FFF2-40B4-BE49-F238E27FC236}">
                  <a16:creationId xmlns:a16="http://schemas.microsoft.com/office/drawing/2014/main" id="{185AB972-9C4F-25CA-8162-8A2E482415A5}"/>
                </a:ext>
              </a:extLst>
            </p:cNvPr>
            <p:cNvGrpSpPr/>
            <p:nvPr/>
          </p:nvGrpSpPr>
          <p:grpSpPr>
            <a:xfrm>
              <a:off x="172428" y="696603"/>
              <a:ext cx="6236027" cy="580436"/>
              <a:chOff x="176776" y="881118"/>
              <a:chExt cx="6236027" cy="580436"/>
            </a:xfrm>
          </p:grpSpPr>
          <p:sp>
            <p:nvSpPr>
              <p:cNvPr id="11" name="Rectangle: Rounded Corners 10">
                <a:extLst>
                  <a:ext uri="{FF2B5EF4-FFF2-40B4-BE49-F238E27FC236}">
                    <a16:creationId xmlns:a16="http://schemas.microsoft.com/office/drawing/2014/main" id="{6F890C90-AF52-65F2-CBEB-20CFCEE13622}"/>
                  </a:ext>
                </a:extLst>
              </p:cNvPr>
              <p:cNvSpPr/>
              <p:nvPr/>
            </p:nvSpPr>
            <p:spPr>
              <a:xfrm>
                <a:off x="665588" y="966492"/>
                <a:ext cx="5630486" cy="428251"/>
              </a:xfrm>
              <a:prstGeom prst="roundRect">
                <a:avLst/>
              </a:prstGeom>
              <a:solidFill>
                <a:srgbClr val="3CACE1">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grpSp>
            <p:nvGrpSpPr>
              <p:cNvPr id="15" name="Group 14">
                <a:extLst>
                  <a:ext uri="{FF2B5EF4-FFF2-40B4-BE49-F238E27FC236}">
                    <a16:creationId xmlns:a16="http://schemas.microsoft.com/office/drawing/2014/main" id="{FCC7A5A1-9F66-F97D-5EC9-3588967ED876}"/>
                  </a:ext>
                </a:extLst>
              </p:cNvPr>
              <p:cNvGrpSpPr/>
              <p:nvPr/>
            </p:nvGrpSpPr>
            <p:grpSpPr>
              <a:xfrm>
                <a:off x="176776" y="881118"/>
                <a:ext cx="6236027" cy="580436"/>
                <a:chOff x="1966992" y="1174924"/>
                <a:chExt cx="10473911" cy="974889"/>
              </a:xfrm>
            </p:grpSpPr>
            <p:grpSp>
              <p:nvGrpSpPr>
                <p:cNvPr id="105" name="Group 104">
                  <a:extLst>
                    <a:ext uri="{FF2B5EF4-FFF2-40B4-BE49-F238E27FC236}">
                      <a16:creationId xmlns:a16="http://schemas.microsoft.com/office/drawing/2014/main" id="{30F312F3-2164-7EE9-DE60-28A1D371BD0D}"/>
                    </a:ext>
                  </a:extLst>
                </p:cNvPr>
                <p:cNvGrpSpPr/>
                <p:nvPr/>
              </p:nvGrpSpPr>
              <p:grpSpPr>
                <a:xfrm>
                  <a:off x="1966992" y="1174924"/>
                  <a:ext cx="974889" cy="974889"/>
                  <a:chOff x="1966992" y="1174924"/>
                  <a:chExt cx="974889" cy="974889"/>
                </a:xfrm>
              </p:grpSpPr>
              <p:sp>
                <p:nvSpPr>
                  <p:cNvPr id="107" name="Oval 106">
                    <a:extLst>
                      <a:ext uri="{FF2B5EF4-FFF2-40B4-BE49-F238E27FC236}">
                        <a16:creationId xmlns:a16="http://schemas.microsoft.com/office/drawing/2014/main" id="{CC28CB2F-154D-D3A9-E1FC-828AB06E387C}"/>
                      </a:ext>
                    </a:extLst>
                  </p:cNvPr>
                  <p:cNvSpPr>
                    <a:spLocks noChangeAspect="1"/>
                  </p:cNvSpPr>
                  <p:nvPr/>
                </p:nvSpPr>
                <p:spPr>
                  <a:xfrm>
                    <a:off x="1966992" y="1174924"/>
                    <a:ext cx="974889" cy="974889"/>
                  </a:xfrm>
                  <a:prstGeom prst="ellipse">
                    <a:avLst/>
                  </a:prstGeom>
                  <a:solidFill>
                    <a:schemeClr val="bg1"/>
                  </a:solidFill>
                  <a:ln w="76200">
                    <a:solidFill>
                      <a:srgbClr val="3CA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pic>
                <p:nvPicPr>
                  <p:cNvPr id="108" name="Picture 2" descr="Introduction Svg Png Icon Free Download (#343134) - OnlineWebFonts.COM">
                    <a:extLst>
                      <a:ext uri="{FF2B5EF4-FFF2-40B4-BE49-F238E27FC236}">
                        <a16:creationId xmlns:a16="http://schemas.microsoft.com/office/drawing/2014/main" id="{D23ADCB1-B228-AA77-A95B-51ACAA8FBA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622" b="97479" l="1887" r="92925">
                                <a14:foregroundMark x1="6604" y1="29412" x2="6604" y2="29412"/>
                                <a14:foregroundMark x1="27358" y1="12605" x2="27358" y2="12605"/>
                                <a14:foregroundMark x1="51887" y1="5882" x2="51887" y2="5882"/>
                                <a14:foregroundMark x1="74057" y1="15546" x2="74057" y2="15546"/>
                                <a14:foregroundMark x1="92925" y1="30672" x2="92925" y2="30672"/>
                                <a14:foregroundMark x1="58491" y1="84034" x2="58491" y2="84034"/>
                                <a14:foregroundMark x1="52830" y1="96218" x2="52830" y2="96218"/>
                                <a14:foregroundMark x1="1887" y1="26050" x2="1887" y2="26050"/>
                                <a14:foregroundMark x1="47642" y1="97479" x2="47642" y2="97479"/>
                              </a14:backgroundRemoval>
                            </a14:imgEffect>
                          </a14:imgLayer>
                        </a14:imgProps>
                      </a:ext>
                      <a:ext uri="{28A0092B-C50C-407E-A947-70E740481C1C}">
                        <a14:useLocalDpi xmlns:a14="http://schemas.microsoft.com/office/drawing/2010/main" val="0"/>
                      </a:ext>
                    </a:extLst>
                  </a:blip>
                  <a:srcRect/>
                  <a:stretch>
                    <a:fillRect/>
                  </a:stretch>
                </p:blipFill>
                <p:spPr bwMode="auto">
                  <a:xfrm>
                    <a:off x="2147972" y="1284182"/>
                    <a:ext cx="612927" cy="688097"/>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TextBox 105">
                  <a:extLst>
                    <a:ext uri="{FF2B5EF4-FFF2-40B4-BE49-F238E27FC236}">
                      <a16:creationId xmlns:a16="http://schemas.microsoft.com/office/drawing/2014/main" id="{44CF417E-A888-3932-8002-83AA469E2AE5}"/>
                    </a:ext>
                  </a:extLst>
                </p:cNvPr>
                <p:cNvSpPr txBox="1"/>
                <p:nvPr/>
              </p:nvSpPr>
              <p:spPr>
                <a:xfrm>
                  <a:off x="2984047" y="1262195"/>
                  <a:ext cx="9456856" cy="775404"/>
                </a:xfrm>
                <a:prstGeom prst="rect">
                  <a:avLst/>
                </a:prstGeom>
                <a:noFill/>
              </p:spPr>
              <p:txBody>
                <a:bodyPr wrap="square" rtlCol="0">
                  <a:spAutoFit/>
                </a:bodyPr>
                <a:lstStyle/>
                <a:p>
                  <a:r>
                    <a:rPr lang="en-CA" sz="1200" b="1" dirty="0"/>
                    <a:t>Introduce the SMP study to the public and obtain feedback from local residents, property owners, and community groups</a:t>
                  </a:r>
                </a:p>
              </p:txBody>
            </p:sp>
          </p:grpSp>
        </p:grpSp>
        <p:grpSp>
          <p:nvGrpSpPr>
            <p:cNvPr id="109" name="Group 108">
              <a:extLst>
                <a:ext uri="{FF2B5EF4-FFF2-40B4-BE49-F238E27FC236}">
                  <a16:creationId xmlns:a16="http://schemas.microsoft.com/office/drawing/2014/main" id="{F137E1E4-5C9A-3582-EACD-171414D2B443}"/>
                </a:ext>
              </a:extLst>
            </p:cNvPr>
            <p:cNvGrpSpPr/>
            <p:nvPr/>
          </p:nvGrpSpPr>
          <p:grpSpPr>
            <a:xfrm>
              <a:off x="2640749" y="1303954"/>
              <a:ext cx="4617533" cy="580436"/>
              <a:chOff x="633188" y="1558629"/>
              <a:chExt cx="4617533" cy="580436"/>
            </a:xfrm>
          </p:grpSpPr>
          <p:sp>
            <p:nvSpPr>
              <p:cNvPr id="12" name="Rectangle: Rounded Corners 11">
                <a:extLst>
                  <a:ext uri="{FF2B5EF4-FFF2-40B4-BE49-F238E27FC236}">
                    <a16:creationId xmlns:a16="http://schemas.microsoft.com/office/drawing/2014/main" id="{10A41542-68BF-2606-7253-26A692A954F9}"/>
                  </a:ext>
                </a:extLst>
              </p:cNvPr>
              <p:cNvSpPr/>
              <p:nvPr/>
            </p:nvSpPr>
            <p:spPr>
              <a:xfrm>
                <a:off x="1128827" y="1641055"/>
                <a:ext cx="4121894" cy="409684"/>
              </a:xfrm>
              <a:prstGeom prst="roundRect">
                <a:avLst/>
              </a:prstGeom>
              <a:solidFill>
                <a:srgbClr val="F4CD27">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95" name="TextBox 94">
                <a:extLst>
                  <a:ext uri="{FF2B5EF4-FFF2-40B4-BE49-F238E27FC236}">
                    <a16:creationId xmlns:a16="http://schemas.microsoft.com/office/drawing/2014/main" id="{5888C8D8-5E65-62C5-2E7C-4698264245B6}"/>
                  </a:ext>
                </a:extLst>
              </p:cNvPr>
              <p:cNvSpPr txBox="1"/>
              <p:nvPr/>
            </p:nvSpPr>
            <p:spPr>
              <a:xfrm>
                <a:off x="1278353" y="1721255"/>
                <a:ext cx="3907340" cy="276999"/>
              </a:xfrm>
              <a:prstGeom prst="rect">
                <a:avLst/>
              </a:prstGeom>
              <a:noFill/>
            </p:spPr>
            <p:txBody>
              <a:bodyPr wrap="square" rtlCol="0">
                <a:spAutoFit/>
              </a:bodyPr>
              <a:lstStyle/>
              <a:p>
                <a:r>
                  <a:rPr lang="en-CA" sz="1200" b="1" dirty="0"/>
                  <a:t>Present existing conditions and areas of concern</a:t>
                </a:r>
              </a:p>
            </p:txBody>
          </p:sp>
          <p:grpSp>
            <p:nvGrpSpPr>
              <p:cNvPr id="96" name="Group 95">
                <a:extLst>
                  <a:ext uri="{FF2B5EF4-FFF2-40B4-BE49-F238E27FC236}">
                    <a16:creationId xmlns:a16="http://schemas.microsoft.com/office/drawing/2014/main" id="{0DAD9040-5415-D379-4759-E00906EAC831}"/>
                  </a:ext>
                </a:extLst>
              </p:cNvPr>
              <p:cNvGrpSpPr/>
              <p:nvPr/>
            </p:nvGrpSpPr>
            <p:grpSpPr>
              <a:xfrm>
                <a:off x="633188" y="1558629"/>
                <a:ext cx="580436" cy="580436"/>
                <a:chOff x="1966992" y="2397811"/>
                <a:chExt cx="974889" cy="974889"/>
              </a:xfrm>
            </p:grpSpPr>
            <p:sp>
              <p:nvSpPr>
                <p:cNvPr id="103" name="Oval 102">
                  <a:extLst>
                    <a:ext uri="{FF2B5EF4-FFF2-40B4-BE49-F238E27FC236}">
                      <a16:creationId xmlns:a16="http://schemas.microsoft.com/office/drawing/2014/main" id="{2E64D0FE-9C8D-A8C6-08AD-1928428FC18E}"/>
                    </a:ext>
                  </a:extLst>
                </p:cNvPr>
                <p:cNvSpPr>
                  <a:spLocks noChangeAspect="1"/>
                </p:cNvSpPr>
                <p:nvPr/>
              </p:nvSpPr>
              <p:spPr>
                <a:xfrm>
                  <a:off x="1966992" y="2397811"/>
                  <a:ext cx="974889" cy="974889"/>
                </a:xfrm>
                <a:prstGeom prst="ellipse">
                  <a:avLst/>
                </a:prstGeom>
                <a:solidFill>
                  <a:schemeClr val="bg1"/>
                </a:solidFill>
                <a:ln w="76200">
                  <a:solidFill>
                    <a:srgbClr val="F4CD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pic>
              <p:nvPicPr>
                <p:cNvPr id="104" name="Picture 4" descr="Our Services - Issue Icon - Free Transparent PNG Clipart Images Download">
                  <a:extLst>
                    <a:ext uri="{FF2B5EF4-FFF2-40B4-BE49-F238E27FC236}">
                      <a16:creationId xmlns:a16="http://schemas.microsoft.com/office/drawing/2014/main" id="{EB47F315-6D38-6333-1AF5-BCECFE0F05C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753" b="93708" l="5119" r="96071">
                              <a14:foregroundMark x1="15833" y1="15056" x2="15833" y2="15056"/>
                              <a14:foregroundMark x1="38929" y1="25618" x2="38929" y2="25618"/>
                              <a14:foregroundMark x1="40714" y1="7753" x2="40714" y2="7753"/>
                              <a14:foregroundMark x1="5476" y1="33708" x2="5476" y2="33708"/>
                              <a14:foregroundMark x1="36071" y1="52921" x2="36071" y2="52921"/>
                              <a14:foregroundMark x1="92500" y1="84944" x2="92500" y2="84944"/>
                              <a14:foregroundMark x1="87619" y1="93708" x2="87619" y2="93708"/>
                              <a14:foregroundMark x1="96071" y1="85843" x2="96071" y2="85843"/>
                            </a14:backgroundRemoval>
                          </a14:imgEffect>
                        </a14:imgLayer>
                      </a14:imgProps>
                    </a:ext>
                    <a:ext uri="{28A0092B-C50C-407E-A947-70E740481C1C}">
                      <a14:useLocalDpi xmlns:a14="http://schemas.microsoft.com/office/drawing/2010/main" val="0"/>
                    </a:ext>
                  </a:extLst>
                </a:blip>
                <a:srcRect/>
                <a:stretch>
                  <a:fillRect/>
                </a:stretch>
              </p:blipFill>
              <p:spPr bwMode="auto">
                <a:xfrm>
                  <a:off x="2103104" y="2470738"/>
                  <a:ext cx="702662" cy="74454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1" name="Group 110">
              <a:extLst>
                <a:ext uri="{FF2B5EF4-FFF2-40B4-BE49-F238E27FC236}">
                  <a16:creationId xmlns:a16="http://schemas.microsoft.com/office/drawing/2014/main" id="{1ED5DC30-9E4F-EA74-20E2-76336D4173C6}"/>
                </a:ext>
              </a:extLst>
            </p:cNvPr>
            <p:cNvGrpSpPr/>
            <p:nvPr/>
          </p:nvGrpSpPr>
          <p:grpSpPr>
            <a:xfrm>
              <a:off x="165601" y="2062610"/>
              <a:ext cx="6126125" cy="580436"/>
              <a:chOff x="633188" y="2286719"/>
              <a:chExt cx="6126125" cy="580436"/>
            </a:xfrm>
          </p:grpSpPr>
          <p:sp>
            <p:nvSpPr>
              <p:cNvPr id="13" name="Rectangle: Rounded Corners 12">
                <a:extLst>
                  <a:ext uri="{FF2B5EF4-FFF2-40B4-BE49-F238E27FC236}">
                    <a16:creationId xmlns:a16="http://schemas.microsoft.com/office/drawing/2014/main" id="{5E2C42D5-8B5A-2054-637F-D7CBD0505454}"/>
                  </a:ext>
                </a:extLst>
              </p:cNvPr>
              <p:cNvSpPr/>
              <p:nvPr/>
            </p:nvSpPr>
            <p:spPr>
              <a:xfrm>
                <a:off x="1105869" y="2379195"/>
                <a:ext cx="5630485" cy="409684"/>
              </a:xfrm>
              <a:prstGeom prst="roundRect">
                <a:avLst/>
              </a:prstGeom>
              <a:solidFill>
                <a:srgbClr val="9AC847">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grpSp>
            <p:nvGrpSpPr>
              <p:cNvPr id="110" name="Group 109">
                <a:extLst>
                  <a:ext uri="{FF2B5EF4-FFF2-40B4-BE49-F238E27FC236}">
                    <a16:creationId xmlns:a16="http://schemas.microsoft.com/office/drawing/2014/main" id="{E422A99E-4BFB-1662-06AE-66A32FC2A186}"/>
                  </a:ext>
                </a:extLst>
              </p:cNvPr>
              <p:cNvGrpSpPr/>
              <p:nvPr/>
            </p:nvGrpSpPr>
            <p:grpSpPr>
              <a:xfrm>
                <a:off x="633188" y="2286719"/>
                <a:ext cx="6126125" cy="580436"/>
                <a:chOff x="633188" y="2286719"/>
                <a:chExt cx="6126125" cy="580436"/>
              </a:xfrm>
            </p:grpSpPr>
            <p:sp>
              <p:nvSpPr>
                <p:cNvPr id="94" name="TextBox 93">
                  <a:extLst>
                    <a:ext uri="{FF2B5EF4-FFF2-40B4-BE49-F238E27FC236}">
                      <a16:creationId xmlns:a16="http://schemas.microsoft.com/office/drawing/2014/main" id="{BAC1DB7B-F417-D325-D0F4-F8D50BE5DF3C}"/>
                    </a:ext>
                  </a:extLst>
                </p:cNvPr>
                <p:cNvSpPr txBox="1"/>
                <p:nvPr/>
              </p:nvSpPr>
              <p:spPr>
                <a:xfrm>
                  <a:off x="1301733" y="2449685"/>
                  <a:ext cx="5457580" cy="276999"/>
                </a:xfrm>
                <a:prstGeom prst="rect">
                  <a:avLst/>
                </a:prstGeom>
                <a:noFill/>
              </p:spPr>
              <p:txBody>
                <a:bodyPr wrap="square" rtlCol="0">
                  <a:spAutoFit/>
                </a:bodyPr>
                <a:lstStyle/>
                <a:p>
                  <a:r>
                    <a:rPr lang="en-CA" sz="1200" b="1" dirty="0"/>
                    <a:t>Present the scope of the Class Environmental Assessment (EA) process </a:t>
                  </a:r>
                </a:p>
              </p:txBody>
            </p:sp>
            <p:grpSp>
              <p:nvGrpSpPr>
                <p:cNvPr id="97" name="Group 96">
                  <a:extLst>
                    <a:ext uri="{FF2B5EF4-FFF2-40B4-BE49-F238E27FC236}">
                      <a16:creationId xmlns:a16="http://schemas.microsoft.com/office/drawing/2014/main" id="{0CC77E6A-401F-B16B-AC43-0E177E6E181E}"/>
                    </a:ext>
                  </a:extLst>
                </p:cNvPr>
                <p:cNvGrpSpPr/>
                <p:nvPr/>
              </p:nvGrpSpPr>
              <p:grpSpPr>
                <a:xfrm>
                  <a:off x="633188" y="2286719"/>
                  <a:ext cx="580436" cy="580436"/>
                  <a:chOff x="1966992" y="3620698"/>
                  <a:chExt cx="974889" cy="974889"/>
                </a:xfrm>
              </p:grpSpPr>
              <p:sp>
                <p:nvSpPr>
                  <p:cNvPr id="101" name="Oval 100">
                    <a:extLst>
                      <a:ext uri="{FF2B5EF4-FFF2-40B4-BE49-F238E27FC236}">
                        <a16:creationId xmlns:a16="http://schemas.microsoft.com/office/drawing/2014/main" id="{4E2F23A4-6F8D-654F-1E44-12195F137821}"/>
                      </a:ext>
                    </a:extLst>
                  </p:cNvPr>
                  <p:cNvSpPr>
                    <a:spLocks noChangeAspect="1"/>
                  </p:cNvSpPr>
                  <p:nvPr/>
                </p:nvSpPr>
                <p:spPr>
                  <a:xfrm>
                    <a:off x="1966992" y="3620698"/>
                    <a:ext cx="974889" cy="974889"/>
                  </a:xfrm>
                  <a:prstGeom prst="ellipse">
                    <a:avLst/>
                  </a:prstGeom>
                  <a:solidFill>
                    <a:schemeClr val="bg1"/>
                  </a:solidFill>
                  <a:ln w="76200">
                    <a:solidFill>
                      <a:srgbClr val="9AC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pic>
                <p:nvPicPr>
                  <p:cNvPr id="102" name="Picture 6" descr="Impact Assessment Icon - Reports Icon, HD Png Download - kindpng">
                    <a:extLst>
                      <a:ext uri="{FF2B5EF4-FFF2-40B4-BE49-F238E27FC236}">
                        <a16:creationId xmlns:a16="http://schemas.microsoft.com/office/drawing/2014/main" id="{21AD2694-FC37-8ABE-A4AF-205802038A4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3016" y1="35000" x2="23016" y2="35000"/>
                                <a14:foregroundMark x1="40079" y1="32000" x2="40079" y2="32000"/>
                                <a14:foregroundMark x1="47619" y1="22000" x2="47619" y2="22000"/>
                                <a14:foregroundMark x1="57937" y1="33000" x2="57937" y2="33000"/>
                                <a14:foregroundMark x1="54762" y1="39500" x2="54762" y2="39500"/>
                                <a14:foregroundMark x1="60714" y1="30500" x2="60714" y2="30500"/>
                                <a14:foregroundMark x1="64286" y1="31500" x2="64286" y2="31500"/>
                                <a14:foregroundMark x1="67857" y1="38500" x2="67857" y2="38500"/>
                                <a14:foregroundMark x1="40079" y1="53000" x2="40079" y2="53000"/>
                                <a14:foregroundMark x1="49206" y1="57500" x2="49206" y2="57500"/>
                                <a14:foregroundMark x1="50000" y1="62500" x2="50000" y2="62500"/>
                                <a14:foregroundMark x1="51984" y1="74500" x2="51984" y2="74500"/>
                                <a14:foregroundMark x1="51984" y1="79500" x2="51984" y2="79500"/>
                                <a14:foregroundMark x1="40873" y1="71000" x2="40873" y2="71000"/>
                                <a14:backgroundMark x1="59921" y1="31000" x2="59921" y2="31000"/>
                                <a14:backgroundMark x1="46825" y1="23000" x2="46825" y2="23000"/>
                                <a14:backgroundMark x1="59921" y1="30000" x2="59921" y2="30000"/>
                              </a14:backgroundRemoval>
                            </a14:imgEffect>
                          </a14:imgLayer>
                        </a14:imgProps>
                      </a:ext>
                      <a:ext uri="{28A0092B-C50C-407E-A947-70E740481C1C}">
                        <a14:useLocalDpi xmlns:a14="http://schemas.microsoft.com/office/drawing/2010/main" val="0"/>
                      </a:ext>
                    </a:extLst>
                  </a:blip>
                  <a:srcRect/>
                  <a:stretch>
                    <a:fillRect/>
                  </a:stretch>
                </p:blipFill>
                <p:spPr bwMode="auto">
                  <a:xfrm>
                    <a:off x="2014670" y="3753176"/>
                    <a:ext cx="867002" cy="688097"/>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12" name="Group 111">
              <a:extLst>
                <a:ext uri="{FF2B5EF4-FFF2-40B4-BE49-F238E27FC236}">
                  <a16:creationId xmlns:a16="http://schemas.microsoft.com/office/drawing/2014/main" id="{2854DB8C-DF1C-18A9-AEC3-153064801D5D}"/>
                </a:ext>
              </a:extLst>
            </p:cNvPr>
            <p:cNvGrpSpPr/>
            <p:nvPr/>
          </p:nvGrpSpPr>
          <p:grpSpPr>
            <a:xfrm>
              <a:off x="2640749" y="2766195"/>
              <a:ext cx="4617533" cy="580436"/>
              <a:chOff x="633188" y="3014810"/>
              <a:chExt cx="4617533" cy="580436"/>
            </a:xfrm>
          </p:grpSpPr>
          <p:sp>
            <p:nvSpPr>
              <p:cNvPr id="14" name="Rectangle: Rounded Corners 13">
                <a:extLst>
                  <a:ext uri="{FF2B5EF4-FFF2-40B4-BE49-F238E27FC236}">
                    <a16:creationId xmlns:a16="http://schemas.microsoft.com/office/drawing/2014/main" id="{357F59DC-EAF6-7CA6-F820-9B00611D4313}"/>
                  </a:ext>
                </a:extLst>
              </p:cNvPr>
              <p:cNvSpPr/>
              <p:nvPr/>
            </p:nvSpPr>
            <p:spPr>
              <a:xfrm>
                <a:off x="1128827" y="3117498"/>
                <a:ext cx="4121894" cy="409684"/>
              </a:xfrm>
              <a:prstGeom prst="roundRect">
                <a:avLst/>
              </a:prstGeom>
              <a:solidFill>
                <a:srgbClr val="3CACE1">
                  <a:alpha val="7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6" name="TextBox 15">
                <a:extLst>
                  <a:ext uri="{FF2B5EF4-FFF2-40B4-BE49-F238E27FC236}">
                    <a16:creationId xmlns:a16="http://schemas.microsoft.com/office/drawing/2014/main" id="{6695CA29-7A35-8F86-2CEC-21290850B793}"/>
                  </a:ext>
                </a:extLst>
              </p:cNvPr>
              <p:cNvSpPr txBox="1"/>
              <p:nvPr/>
            </p:nvSpPr>
            <p:spPr>
              <a:xfrm>
                <a:off x="1313614" y="3171507"/>
                <a:ext cx="3456351" cy="276999"/>
              </a:xfrm>
              <a:prstGeom prst="rect">
                <a:avLst/>
              </a:prstGeom>
              <a:noFill/>
            </p:spPr>
            <p:txBody>
              <a:bodyPr wrap="square" rtlCol="0">
                <a:spAutoFit/>
              </a:bodyPr>
              <a:lstStyle/>
              <a:p>
                <a:r>
                  <a:rPr lang="en-CA" sz="1200" b="1" dirty="0"/>
                  <a:t>Introduce members of the project team</a:t>
                </a:r>
              </a:p>
            </p:txBody>
          </p:sp>
          <p:grpSp>
            <p:nvGrpSpPr>
              <p:cNvPr id="98" name="Group 97">
                <a:extLst>
                  <a:ext uri="{FF2B5EF4-FFF2-40B4-BE49-F238E27FC236}">
                    <a16:creationId xmlns:a16="http://schemas.microsoft.com/office/drawing/2014/main" id="{A46E2A68-7823-2DD7-BE98-D500A9B5189F}"/>
                  </a:ext>
                </a:extLst>
              </p:cNvPr>
              <p:cNvGrpSpPr/>
              <p:nvPr/>
            </p:nvGrpSpPr>
            <p:grpSpPr>
              <a:xfrm>
                <a:off x="633188" y="3014810"/>
                <a:ext cx="580436" cy="580436"/>
                <a:chOff x="1966992" y="4843585"/>
                <a:chExt cx="974889" cy="974889"/>
              </a:xfrm>
            </p:grpSpPr>
            <p:sp>
              <p:nvSpPr>
                <p:cNvPr id="99" name="Oval 98">
                  <a:extLst>
                    <a:ext uri="{FF2B5EF4-FFF2-40B4-BE49-F238E27FC236}">
                      <a16:creationId xmlns:a16="http://schemas.microsoft.com/office/drawing/2014/main" id="{A1ECD453-B1A8-61C4-9E7A-7DB7C67769C3}"/>
                    </a:ext>
                  </a:extLst>
                </p:cNvPr>
                <p:cNvSpPr>
                  <a:spLocks noChangeAspect="1"/>
                </p:cNvSpPr>
                <p:nvPr/>
              </p:nvSpPr>
              <p:spPr>
                <a:xfrm>
                  <a:off x="1966992" y="4843585"/>
                  <a:ext cx="974889" cy="974889"/>
                </a:xfrm>
                <a:prstGeom prst="ellipse">
                  <a:avLst/>
                </a:prstGeom>
                <a:solidFill>
                  <a:schemeClr val="bg1"/>
                </a:solidFill>
                <a:ln w="76200">
                  <a:solidFill>
                    <a:srgbClr val="3CA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pic>
              <p:nvPicPr>
                <p:cNvPr id="100" name="Picture 8" descr="Handshake - Free business and finance icons">
                  <a:extLst>
                    <a:ext uri="{FF2B5EF4-FFF2-40B4-BE49-F238E27FC236}">
                      <a16:creationId xmlns:a16="http://schemas.microsoft.com/office/drawing/2014/main" id="{120C99D1-D32E-8750-2228-C6727C2D12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9145" y="4990396"/>
                  <a:ext cx="700690" cy="700690"/>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15" name="Group 114">
            <a:extLst>
              <a:ext uri="{FF2B5EF4-FFF2-40B4-BE49-F238E27FC236}">
                <a16:creationId xmlns:a16="http://schemas.microsoft.com/office/drawing/2014/main" id="{6E77EB28-62BA-2767-1798-F5A5CEA8736B}"/>
              </a:ext>
            </a:extLst>
          </p:cNvPr>
          <p:cNvGrpSpPr>
            <a:grpSpLocks noChangeAspect="1"/>
          </p:cNvGrpSpPr>
          <p:nvPr/>
        </p:nvGrpSpPr>
        <p:grpSpPr>
          <a:xfrm>
            <a:off x="851640" y="3195052"/>
            <a:ext cx="10488720" cy="2971218"/>
            <a:chOff x="89152" y="772296"/>
            <a:chExt cx="11638777" cy="3297002"/>
          </a:xfrm>
        </p:grpSpPr>
        <p:grpSp>
          <p:nvGrpSpPr>
            <p:cNvPr id="116" name="Group 115">
              <a:extLst>
                <a:ext uri="{FF2B5EF4-FFF2-40B4-BE49-F238E27FC236}">
                  <a16:creationId xmlns:a16="http://schemas.microsoft.com/office/drawing/2014/main" id="{8F289606-2854-6E94-EA6B-1E7E94421ED4}"/>
                </a:ext>
              </a:extLst>
            </p:cNvPr>
            <p:cNvGrpSpPr/>
            <p:nvPr/>
          </p:nvGrpSpPr>
          <p:grpSpPr>
            <a:xfrm>
              <a:off x="89152" y="772296"/>
              <a:ext cx="11638777" cy="2965729"/>
              <a:chOff x="89152" y="772296"/>
              <a:chExt cx="11638777" cy="2965729"/>
            </a:xfrm>
          </p:grpSpPr>
          <p:sp>
            <p:nvSpPr>
              <p:cNvPr id="118" name="TextBox 117">
                <a:extLst>
                  <a:ext uri="{FF2B5EF4-FFF2-40B4-BE49-F238E27FC236}">
                    <a16:creationId xmlns:a16="http://schemas.microsoft.com/office/drawing/2014/main" id="{1497699F-9C14-AD3E-349D-41309151EB6E}"/>
                  </a:ext>
                </a:extLst>
              </p:cNvPr>
              <p:cNvSpPr txBox="1"/>
              <p:nvPr/>
            </p:nvSpPr>
            <p:spPr>
              <a:xfrm>
                <a:off x="89152" y="772296"/>
                <a:ext cx="7779583" cy="409828"/>
              </a:xfrm>
              <a:prstGeom prst="rect">
                <a:avLst/>
              </a:prstGeom>
              <a:noFill/>
            </p:spPr>
            <p:txBody>
              <a:bodyPr wrap="square" rtlCol="0">
                <a:spAutoFit/>
              </a:bodyPr>
              <a:lstStyle/>
              <a:p>
                <a:r>
                  <a:rPr lang="en-CA" b="1" dirty="0">
                    <a:solidFill>
                      <a:srgbClr val="002660"/>
                    </a:solidFill>
                    <a:latin typeface="Verdana" panose="020B0604030504040204" pitchFamily="34" charset="0"/>
                    <a:ea typeface="Verdana" panose="020B0604030504040204" pitchFamily="34" charset="0"/>
                  </a:rPr>
                  <a:t>Project Schedule Timeline </a:t>
                </a:r>
              </a:p>
            </p:txBody>
          </p:sp>
          <p:grpSp>
            <p:nvGrpSpPr>
              <p:cNvPr id="119" name="Group 118">
                <a:extLst>
                  <a:ext uri="{FF2B5EF4-FFF2-40B4-BE49-F238E27FC236}">
                    <a16:creationId xmlns:a16="http://schemas.microsoft.com/office/drawing/2014/main" id="{C5F0D7B4-9CE0-62CB-16E9-652415DB3E6D}"/>
                  </a:ext>
                </a:extLst>
              </p:cNvPr>
              <p:cNvGrpSpPr/>
              <p:nvPr/>
            </p:nvGrpSpPr>
            <p:grpSpPr>
              <a:xfrm>
                <a:off x="277459" y="1300740"/>
                <a:ext cx="3520514" cy="2402624"/>
                <a:chOff x="370765" y="1880993"/>
                <a:chExt cx="3520514" cy="2402624"/>
              </a:xfrm>
            </p:grpSpPr>
            <p:grpSp>
              <p:nvGrpSpPr>
                <p:cNvPr id="163" name="Group 162">
                  <a:extLst>
                    <a:ext uri="{FF2B5EF4-FFF2-40B4-BE49-F238E27FC236}">
                      <a16:creationId xmlns:a16="http://schemas.microsoft.com/office/drawing/2014/main" id="{B49BF3C8-C230-13C3-D8B2-DD5B327F983C}"/>
                    </a:ext>
                  </a:extLst>
                </p:cNvPr>
                <p:cNvGrpSpPr/>
                <p:nvPr/>
              </p:nvGrpSpPr>
              <p:grpSpPr>
                <a:xfrm>
                  <a:off x="370765" y="1880993"/>
                  <a:ext cx="3520514" cy="2402624"/>
                  <a:chOff x="370765" y="1880993"/>
                  <a:chExt cx="3520514" cy="2402624"/>
                </a:xfrm>
              </p:grpSpPr>
              <p:sp>
                <p:nvSpPr>
                  <p:cNvPr id="165" name="Rectangle 164">
                    <a:extLst>
                      <a:ext uri="{FF2B5EF4-FFF2-40B4-BE49-F238E27FC236}">
                        <a16:creationId xmlns:a16="http://schemas.microsoft.com/office/drawing/2014/main" id="{022159D2-F5E7-F7C5-E002-491ECC57212D}"/>
                      </a:ext>
                    </a:extLst>
                  </p:cNvPr>
                  <p:cNvSpPr/>
                  <p:nvPr/>
                </p:nvSpPr>
                <p:spPr>
                  <a:xfrm>
                    <a:off x="370765" y="2030268"/>
                    <a:ext cx="3520514" cy="22533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nvGrpSpPr>
                  <p:cNvPr id="166" name="Group 165">
                    <a:extLst>
                      <a:ext uri="{FF2B5EF4-FFF2-40B4-BE49-F238E27FC236}">
                        <a16:creationId xmlns:a16="http://schemas.microsoft.com/office/drawing/2014/main" id="{307D4D7D-FB72-7163-85E9-366F6FDFD6BA}"/>
                      </a:ext>
                    </a:extLst>
                  </p:cNvPr>
                  <p:cNvGrpSpPr/>
                  <p:nvPr/>
                </p:nvGrpSpPr>
                <p:grpSpPr>
                  <a:xfrm>
                    <a:off x="370766" y="1880993"/>
                    <a:ext cx="3520513" cy="163411"/>
                    <a:chOff x="370766" y="1880993"/>
                    <a:chExt cx="3520513" cy="163411"/>
                  </a:xfrm>
                </p:grpSpPr>
                <p:grpSp>
                  <p:nvGrpSpPr>
                    <p:cNvPr id="167" name="Group 166">
                      <a:extLst>
                        <a:ext uri="{FF2B5EF4-FFF2-40B4-BE49-F238E27FC236}">
                          <a16:creationId xmlns:a16="http://schemas.microsoft.com/office/drawing/2014/main" id="{36A930A0-4625-9D35-BE35-06607DE60A01}"/>
                        </a:ext>
                      </a:extLst>
                    </p:cNvPr>
                    <p:cNvGrpSpPr/>
                    <p:nvPr/>
                  </p:nvGrpSpPr>
                  <p:grpSpPr>
                    <a:xfrm rot="5400000">
                      <a:off x="732265" y="1519494"/>
                      <a:ext cx="163411" cy="886409"/>
                      <a:chOff x="450786" y="5083747"/>
                      <a:chExt cx="307778" cy="886409"/>
                    </a:xfrm>
                  </p:grpSpPr>
                  <p:sp>
                    <p:nvSpPr>
                      <p:cNvPr id="180" name="Rectangle 179">
                        <a:extLst>
                          <a:ext uri="{FF2B5EF4-FFF2-40B4-BE49-F238E27FC236}">
                            <a16:creationId xmlns:a16="http://schemas.microsoft.com/office/drawing/2014/main" id="{D80146B0-1E20-0AD6-8CF3-8564C9CDF112}"/>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81" name="Rectangle 180">
                        <a:extLst>
                          <a:ext uri="{FF2B5EF4-FFF2-40B4-BE49-F238E27FC236}">
                            <a16:creationId xmlns:a16="http://schemas.microsoft.com/office/drawing/2014/main" id="{9C5447E2-E071-2A5E-3227-ED226F467E9E}"/>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82" name="Rectangle 181">
                        <a:extLst>
                          <a:ext uri="{FF2B5EF4-FFF2-40B4-BE49-F238E27FC236}">
                            <a16:creationId xmlns:a16="http://schemas.microsoft.com/office/drawing/2014/main" id="{1870C881-7676-26C8-40E8-23A0EA3ED65D}"/>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68" name="Group 167">
                      <a:extLst>
                        <a:ext uri="{FF2B5EF4-FFF2-40B4-BE49-F238E27FC236}">
                          <a16:creationId xmlns:a16="http://schemas.microsoft.com/office/drawing/2014/main" id="{99810506-BCB8-3393-6057-4DB63E9E00D0}"/>
                        </a:ext>
                      </a:extLst>
                    </p:cNvPr>
                    <p:cNvGrpSpPr/>
                    <p:nvPr/>
                  </p:nvGrpSpPr>
                  <p:grpSpPr>
                    <a:xfrm rot="5400000">
                      <a:off x="1618674" y="1519494"/>
                      <a:ext cx="163411" cy="886409"/>
                      <a:chOff x="450786" y="5083747"/>
                      <a:chExt cx="307778" cy="886409"/>
                    </a:xfrm>
                  </p:grpSpPr>
                  <p:sp>
                    <p:nvSpPr>
                      <p:cNvPr id="177" name="Rectangle 176">
                        <a:extLst>
                          <a:ext uri="{FF2B5EF4-FFF2-40B4-BE49-F238E27FC236}">
                            <a16:creationId xmlns:a16="http://schemas.microsoft.com/office/drawing/2014/main" id="{EA9D6F8D-7189-BBB7-9AE2-15E01CF78668}"/>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78" name="Rectangle 177">
                        <a:extLst>
                          <a:ext uri="{FF2B5EF4-FFF2-40B4-BE49-F238E27FC236}">
                            <a16:creationId xmlns:a16="http://schemas.microsoft.com/office/drawing/2014/main" id="{D2A2D94D-06CD-0ED4-C6FC-8B1705644DF1}"/>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79" name="Rectangle 178">
                        <a:extLst>
                          <a:ext uri="{FF2B5EF4-FFF2-40B4-BE49-F238E27FC236}">
                            <a16:creationId xmlns:a16="http://schemas.microsoft.com/office/drawing/2014/main" id="{D61CE9BD-5DDA-920A-5B34-2615C07E89D0}"/>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69" name="Group 168">
                      <a:extLst>
                        <a:ext uri="{FF2B5EF4-FFF2-40B4-BE49-F238E27FC236}">
                          <a16:creationId xmlns:a16="http://schemas.microsoft.com/office/drawing/2014/main" id="{34123203-ADF5-93FA-AB19-7968292389A6}"/>
                        </a:ext>
                      </a:extLst>
                    </p:cNvPr>
                    <p:cNvGrpSpPr/>
                    <p:nvPr/>
                  </p:nvGrpSpPr>
                  <p:grpSpPr>
                    <a:xfrm rot="5400000">
                      <a:off x="2479960" y="1519494"/>
                      <a:ext cx="163411" cy="886409"/>
                      <a:chOff x="450786" y="5083747"/>
                      <a:chExt cx="307778" cy="886409"/>
                    </a:xfrm>
                  </p:grpSpPr>
                  <p:sp>
                    <p:nvSpPr>
                      <p:cNvPr id="174" name="Rectangle 173">
                        <a:extLst>
                          <a:ext uri="{FF2B5EF4-FFF2-40B4-BE49-F238E27FC236}">
                            <a16:creationId xmlns:a16="http://schemas.microsoft.com/office/drawing/2014/main" id="{70EE95F5-DE37-ABB5-EC8E-211B76A82547}"/>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75" name="Rectangle 174">
                        <a:extLst>
                          <a:ext uri="{FF2B5EF4-FFF2-40B4-BE49-F238E27FC236}">
                            <a16:creationId xmlns:a16="http://schemas.microsoft.com/office/drawing/2014/main" id="{3A2D31F5-E6CF-552F-21AE-16F9FD50BD89}"/>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76" name="Rectangle 175">
                        <a:extLst>
                          <a:ext uri="{FF2B5EF4-FFF2-40B4-BE49-F238E27FC236}">
                            <a16:creationId xmlns:a16="http://schemas.microsoft.com/office/drawing/2014/main" id="{719F304F-C817-523C-D5CA-6CBD78B51AB5}"/>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70" name="Group 169">
                      <a:extLst>
                        <a:ext uri="{FF2B5EF4-FFF2-40B4-BE49-F238E27FC236}">
                          <a16:creationId xmlns:a16="http://schemas.microsoft.com/office/drawing/2014/main" id="{BA47C07D-BD8F-91F5-B6C5-EBE15275B6DA}"/>
                        </a:ext>
                      </a:extLst>
                    </p:cNvPr>
                    <p:cNvGrpSpPr/>
                    <p:nvPr/>
                  </p:nvGrpSpPr>
                  <p:grpSpPr>
                    <a:xfrm rot="5400000">
                      <a:off x="3366369" y="1519494"/>
                      <a:ext cx="163411" cy="886409"/>
                      <a:chOff x="450786" y="5083747"/>
                      <a:chExt cx="307778" cy="886409"/>
                    </a:xfrm>
                  </p:grpSpPr>
                  <p:sp>
                    <p:nvSpPr>
                      <p:cNvPr id="171" name="Rectangle 170">
                        <a:extLst>
                          <a:ext uri="{FF2B5EF4-FFF2-40B4-BE49-F238E27FC236}">
                            <a16:creationId xmlns:a16="http://schemas.microsoft.com/office/drawing/2014/main" id="{03B118C4-AB38-88FE-377B-94E55CFBB2D2}"/>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72" name="Rectangle 171">
                        <a:extLst>
                          <a:ext uri="{FF2B5EF4-FFF2-40B4-BE49-F238E27FC236}">
                            <a16:creationId xmlns:a16="http://schemas.microsoft.com/office/drawing/2014/main" id="{B079CC5B-F055-F5E8-4003-A1979132ADF1}"/>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73" name="Rectangle 172">
                        <a:extLst>
                          <a:ext uri="{FF2B5EF4-FFF2-40B4-BE49-F238E27FC236}">
                            <a16:creationId xmlns:a16="http://schemas.microsoft.com/office/drawing/2014/main" id="{A2F770EA-48F5-78BC-F03D-978D8F3EF7F1}"/>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grpSp>
            <p:sp>
              <p:nvSpPr>
                <p:cNvPr id="164" name="TextBox 163">
                  <a:extLst>
                    <a:ext uri="{FF2B5EF4-FFF2-40B4-BE49-F238E27FC236}">
                      <a16:creationId xmlns:a16="http://schemas.microsoft.com/office/drawing/2014/main" id="{19D31C9E-F79D-FFEB-4B8A-3439C6F821D3}"/>
                    </a:ext>
                  </a:extLst>
                </p:cNvPr>
                <p:cNvSpPr txBox="1"/>
                <p:nvPr/>
              </p:nvSpPr>
              <p:spPr>
                <a:xfrm>
                  <a:off x="370765" y="2151896"/>
                  <a:ext cx="3520514" cy="2083293"/>
                </a:xfrm>
                <a:prstGeom prst="rect">
                  <a:avLst/>
                </a:prstGeom>
                <a:noFill/>
              </p:spPr>
              <p:txBody>
                <a:bodyPr wrap="square" rtlCol="0">
                  <a:spAutoFit/>
                </a:bodyPr>
                <a:lstStyle/>
                <a:p>
                  <a:r>
                    <a:rPr lang="en-US" b="1" dirty="0">
                      <a:ea typeface="Verdana" panose="020B0604030504040204" pitchFamily="34" charset="0"/>
                    </a:rPr>
                    <a:t>Phase 1</a:t>
                  </a:r>
                </a:p>
                <a:p>
                  <a:r>
                    <a:rPr lang="en-US" sz="1400" dirty="0">
                      <a:ea typeface="Verdana" panose="020B0604030504040204" pitchFamily="34" charset="0"/>
                    </a:rPr>
                    <a:t>Identify and Describe the Problem/Opportunity Statement</a:t>
                  </a:r>
                </a:p>
                <a:p>
                  <a:endParaRPr lang="en-US" sz="1400" dirty="0">
                    <a:ea typeface="Verdana" panose="020B0604030504040204" pitchFamily="34" charset="0"/>
                  </a:endParaRPr>
                </a:p>
                <a:p>
                  <a:endParaRPr lang="en-US" sz="1400" dirty="0">
                    <a:ea typeface="Verdana" panose="020B0604030504040204" pitchFamily="34" charset="0"/>
                  </a:endParaRPr>
                </a:p>
                <a:p>
                  <a:r>
                    <a:rPr lang="en-US" sz="1400" b="1" dirty="0">
                      <a:ea typeface="Verdana" panose="020B0604030504040204" pitchFamily="34" charset="0"/>
                    </a:rPr>
                    <a:t>PIC #1</a:t>
                  </a:r>
                </a:p>
                <a:p>
                  <a:r>
                    <a:rPr lang="en-US" sz="1400" dirty="0">
                      <a:ea typeface="Verdana" panose="020B0604030504040204" pitchFamily="34" charset="0"/>
                    </a:rPr>
                    <a:t>Public Consultation </a:t>
                  </a:r>
                </a:p>
                <a:p>
                  <a:r>
                    <a:rPr lang="en-US" sz="1400" dirty="0">
                      <a:ea typeface="Verdana" panose="020B0604030504040204" pitchFamily="34" charset="0"/>
                    </a:rPr>
                    <a:t>December 5, 2023</a:t>
                  </a:r>
                  <a:endParaRPr lang="en-CA" sz="1400" dirty="0">
                    <a:ea typeface="Verdana" panose="020B0604030504040204" pitchFamily="34" charset="0"/>
                  </a:endParaRPr>
                </a:p>
              </p:txBody>
            </p:sp>
          </p:grpSp>
          <p:grpSp>
            <p:nvGrpSpPr>
              <p:cNvPr id="120" name="Group 119">
                <a:extLst>
                  <a:ext uri="{FF2B5EF4-FFF2-40B4-BE49-F238E27FC236}">
                    <a16:creationId xmlns:a16="http://schemas.microsoft.com/office/drawing/2014/main" id="{E24DB693-C1BD-2874-FBB5-9956F1996C31}"/>
                  </a:ext>
                </a:extLst>
              </p:cNvPr>
              <p:cNvGrpSpPr/>
              <p:nvPr/>
            </p:nvGrpSpPr>
            <p:grpSpPr>
              <a:xfrm>
                <a:off x="4159551" y="1300740"/>
                <a:ext cx="3520514" cy="2402626"/>
                <a:chOff x="370765" y="1880993"/>
                <a:chExt cx="3520514" cy="2402626"/>
              </a:xfrm>
            </p:grpSpPr>
            <p:grpSp>
              <p:nvGrpSpPr>
                <p:cNvPr id="143" name="Group 142">
                  <a:extLst>
                    <a:ext uri="{FF2B5EF4-FFF2-40B4-BE49-F238E27FC236}">
                      <a16:creationId xmlns:a16="http://schemas.microsoft.com/office/drawing/2014/main" id="{67FC1F2D-CE5A-BF35-93FC-2B21CA619761}"/>
                    </a:ext>
                  </a:extLst>
                </p:cNvPr>
                <p:cNvGrpSpPr/>
                <p:nvPr/>
              </p:nvGrpSpPr>
              <p:grpSpPr>
                <a:xfrm>
                  <a:off x="370765" y="1880993"/>
                  <a:ext cx="3520514" cy="2402626"/>
                  <a:chOff x="370765" y="1880993"/>
                  <a:chExt cx="3520514" cy="2402626"/>
                </a:xfrm>
              </p:grpSpPr>
              <p:sp>
                <p:nvSpPr>
                  <p:cNvPr id="145" name="Rectangle 144">
                    <a:extLst>
                      <a:ext uri="{FF2B5EF4-FFF2-40B4-BE49-F238E27FC236}">
                        <a16:creationId xmlns:a16="http://schemas.microsoft.com/office/drawing/2014/main" id="{43E39EF1-82A2-11CD-901B-59A32700908E}"/>
                      </a:ext>
                    </a:extLst>
                  </p:cNvPr>
                  <p:cNvSpPr/>
                  <p:nvPr/>
                </p:nvSpPr>
                <p:spPr>
                  <a:xfrm>
                    <a:off x="370765" y="2030269"/>
                    <a:ext cx="3520514" cy="22533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nvGrpSpPr>
                  <p:cNvPr id="146" name="Group 145">
                    <a:extLst>
                      <a:ext uri="{FF2B5EF4-FFF2-40B4-BE49-F238E27FC236}">
                        <a16:creationId xmlns:a16="http://schemas.microsoft.com/office/drawing/2014/main" id="{F7DB161A-6ACC-60E1-EB21-708B556F5599}"/>
                      </a:ext>
                    </a:extLst>
                  </p:cNvPr>
                  <p:cNvGrpSpPr/>
                  <p:nvPr/>
                </p:nvGrpSpPr>
                <p:grpSpPr>
                  <a:xfrm>
                    <a:off x="370766" y="1880993"/>
                    <a:ext cx="3520513" cy="163411"/>
                    <a:chOff x="370766" y="1880993"/>
                    <a:chExt cx="3520513" cy="163411"/>
                  </a:xfrm>
                </p:grpSpPr>
                <p:grpSp>
                  <p:nvGrpSpPr>
                    <p:cNvPr id="147" name="Group 146">
                      <a:extLst>
                        <a:ext uri="{FF2B5EF4-FFF2-40B4-BE49-F238E27FC236}">
                          <a16:creationId xmlns:a16="http://schemas.microsoft.com/office/drawing/2014/main" id="{8824B1CC-F48E-5A26-674D-068D21E0AACB}"/>
                        </a:ext>
                      </a:extLst>
                    </p:cNvPr>
                    <p:cNvGrpSpPr/>
                    <p:nvPr/>
                  </p:nvGrpSpPr>
                  <p:grpSpPr>
                    <a:xfrm rot="5400000">
                      <a:off x="732265" y="1519494"/>
                      <a:ext cx="163411" cy="886409"/>
                      <a:chOff x="450786" y="5083747"/>
                      <a:chExt cx="307778" cy="886409"/>
                    </a:xfrm>
                  </p:grpSpPr>
                  <p:sp>
                    <p:nvSpPr>
                      <p:cNvPr id="160" name="Rectangle 159">
                        <a:extLst>
                          <a:ext uri="{FF2B5EF4-FFF2-40B4-BE49-F238E27FC236}">
                            <a16:creationId xmlns:a16="http://schemas.microsoft.com/office/drawing/2014/main" id="{73A48A6A-7793-61F1-63C8-1F8CC4984501}"/>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61" name="Rectangle 160">
                        <a:extLst>
                          <a:ext uri="{FF2B5EF4-FFF2-40B4-BE49-F238E27FC236}">
                            <a16:creationId xmlns:a16="http://schemas.microsoft.com/office/drawing/2014/main" id="{5CFD6C33-C2FD-6D85-7C7F-F5E33C413DA7}"/>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62" name="Rectangle 161">
                        <a:extLst>
                          <a:ext uri="{FF2B5EF4-FFF2-40B4-BE49-F238E27FC236}">
                            <a16:creationId xmlns:a16="http://schemas.microsoft.com/office/drawing/2014/main" id="{41FEAC07-D0E9-C5D3-210A-2F2F06A3B3F9}"/>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48" name="Group 147">
                      <a:extLst>
                        <a:ext uri="{FF2B5EF4-FFF2-40B4-BE49-F238E27FC236}">
                          <a16:creationId xmlns:a16="http://schemas.microsoft.com/office/drawing/2014/main" id="{39022FC4-123C-383F-82C7-35BECEEAAEE2}"/>
                        </a:ext>
                      </a:extLst>
                    </p:cNvPr>
                    <p:cNvGrpSpPr/>
                    <p:nvPr/>
                  </p:nvGrpSpPr>
                  <p:grpSpPr>
                    <a:xfrm rot="5400000">
                      <a:off x="1618674" y="1519494"/>
                      <a:ext cx="163411" cy="886409"/>
                      <a:chOff x="450786" y="5083747"/>
                      <a:chExt cx="307778" cy="886409"/>
                    </a:xfrm>
                  </p:grpSpPr>
                  <p:sp>
                    <p:nvSpPr>
                      <p:cNvPr id="157" name="Rectangle 156">
                        <a:extLst>
                          <a:ext uri="{FF2B5EF4-FFF2-40B4-BE49-F238E27FC236}">
                            <a16:creationId xmlns:a16="http://schemas.microsoft.com/office/drawing/2014/main" id="{6642D711-1C50-E76E-1ABA-28794C914CD4}"/>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58" name="Rectangle 157">
                        <a:extLst>
                          <a:ext uri="{FF2B5EF4-FFF2-40B4-BE49-F238E27FC236}">
                            <a16:creationId xmlns:a16="http://schemas.microsoft.com/office/drawing/2014/main" id="{F20F2026-80AC-A6D2-C1DB-E59330D6B964}"/>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59" name="Rectangle 158">
                        <a:extLst>
                          <a:ext uri="{FF2B5EF4-FFF2-40B4-BE49-F238E27FC236}">
                            <a16:creationId xmlns:a16="http://schemas.microsoft.com/office/drawing/2014/main" id="{A702FA1B-AFD1-70F6-B933-8CE1C391C423}"/>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49" name="Group 148">
                      <a:extLst>
                        <a:ext uri="{FF2B5EF4-FFF2-40B4-BE49-F238E27FC236}">
                          <a16:creationId xmlns:a16="http://schemas.microsoft.com/office/drawing/2014/main" id="{401C5974-BBB4-0930-1DF0-ABA4255D10CE}"/>
                        </a:ext>
                      </a:extLst>
                    </p:cNvPr>
                    <p:cNvGrpSpPr/>
                    <p:nvPr/>
                  </p:nvGrpSpPr>
                  <p:grpSpPr>
                    <a:xfrm rot="5400000">
                      <a:off x="2479960" y="1519494"/>
                      <a:ext cx="163411" cy="886409"/>
                      <a:chOff x="450786" y="5083747"/>
                      <a:chExt cx="307778" cy="886409"/>
                    </a:xfrm>
                  </p:grpSpPr>
                  <p:sp>
                    <p:nvSpPr>
                      <p:cNvPr id="154" name="Rectangle 153">
                        <a:extLst>
                          <a:ext uri="{FF2B5EF4-FFF2-40B4-BE49-F238E27FC236}">
                            <a16:creationId xmlns:a16="http://schemas.microsoft.com/office/drawing/2014/main" id="{A11F5CAA-B16C-1409-1523-3C68861F2462}"/>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55" name="Rectangle 154">
                        <a:extLst>
                          <a:ext uri="{FF2B5EF4-FFF2-40B4-BE49-F238E27FC236}">
                            <a16:creationId xmlns:a16="http://schemas.microsoft.com/office/drawing/2014/main" id="{216C2FAA-1616-7621-0200-AE2B6009D368}"/>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56" name="Rectangle 155">
                        <a:extLst>
                          <a:ext uri="{FF2B5EF4-FFF2-40B4-BE49-F238E27FC236}">
                            <a16:creationId xmlns:a16="http://schemas.microsoft.com/office/drawing/2014/main" id="{88DDE03F-B88B-2889-7819-03BAF4F0679C}"/>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50" name="Group 149">
                      <a:extLst>
                        <a:ext uri="{FF2B5EF4-FFF2-40B4-BE49-F238E27FC236}">
                          <a16:creationId xmlns:a16="http://schemas.microsoft.com/office/drawing/2014/main" id="{9B288B96-B242-ADB5-64ED-3DA831FF858F}"/>
                        </a:ext>
                      </a:extLst>
                    </p:cNvPr>
                    <p:cNvGrpSpPr/>
                    <p:nvPr/>
                  </p:nvGrpSpPr>
                  <p:grpSpPr>
                    <a:xfrm rot="5400000">
                      <a:off x="3366369" y="1519494"/>
                      <a:ext cx="163411" cy="886409"/>
                      <a:chOff x="450786" y="5083747"/>
                      <a:chExt cx="307778" cy="886409"/>
                    </a:xfrm>
                  </p:grpSpPr>
                  <p:sp>
                    <p:nvSpPr>
                      <p:cNvPr id="151" name="Rectangle 150">
                        <a:extLst>
                          <a:ext uri="{FF2B5EF4-FFF2-40B4-BE49-F238E27FC236}">
                            <a16:creationId xmlns:a16="http://schemas.microsoft.com/office/drawing/2014/main" id="{63B3EBE3-20F5-6A03-2B40-5EC1B2785194}"/>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52" name="Rectangle 151">
                        <a:extLst>
                          <a:ext uri="{FF2B5EF4-FFF2-40B4-BE49-F238E27FC236}">
                            <a16:creationId xmlns:a16="http://schemas.microsoft.com/office/drawing/2014/main" id="{FFDCF9E2-3826-C6EA-C995-6C4161C51861}"/>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53" name="Rectangle 152">
                        <a:extLst>
                          <a:ext uri="{FF2B5EF4-FFF2-40B4-BE49-F238E27FC236}">
                            <a16:creationId xmlns:a16="http://schemas.microsoft.com/office/drawing/2014/main" id="{FB4BE80F-0D48-7FE9-685F-A25DE7C38706}"/>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grpSp>
            <p:sp>
              <p:nvSpPr>
                <p:cNvPr id="144" name="TextBox 143">
                  <a:extLst>
                    <a:ext uri="{FF2B5EF4-FFF2-40B4-BE49-F238E27FC236}">
                      <a16:creationId xmlns:a16="http://schemas.microsoft.com/office/drawing/2014/main" id="{82DD63D8-F256-F540-7049-0D876282A263}"/>
                    </a:ext>
                  </a:extLst>
                </p:cNvPr>
                <p:cNvSpPr txBox="1"/>
                <p:nvPr/>
              </p:nvSpPr>
              <p:spPr>
                <a:xfrm>
                  <a:off x="370765" y="2151896"/>
                  <a:ext cx="3520514" cy="2083293"/>
                </a:xfrm>
                <a:prstGeom prst="rect">
                  <a:avLst/>
                </a:prstGeom>
                <a:noFill/>
              </p:spPr>
              <p:txBody>
                <a:bodyPr wrap="square" rtlCol="0">
                  <a:spAutoFit/>
                </a:bodyPr>
                <a:lstStyle/>
                <a:p>
                  <a:r>
                    <a:rPr lang="en-US" b="1" dirty="0">
                      <a:ea typeface="Verdana" panose="020B0604030504040204" pitchFamily="34" charset="0"/>
                    </a:rPr>
                    <a:t>Phase 2</a:t>
                  </a:r>
                </a:p>
                <a:p>
                  <a:r>
                    <a:rPr lang="en-US" sz="1400" dirty="0">
                      <a:ea typeface="Verdana" panose="020B0604030504040204" pitchFamily="34" charset="0"/>
                    </a:rPr>
                    <a:t>Complete Study Area Inventory </a:t>
                  </a:r>
                </a:p>
                <a:p>
                  <a:r>
                    <a:rPr lang="en-US" sz="1400" dirty="0">
                      <a:ea typeface="Verdana" panose="020B0604030504040204" pitchFamily="34" charset="0"/>
                    </a:rPr>
                    <a:t>Identify and Evaluate Alternative Solutions </a:t>
                  </a:r>
                </a:p>
                <a:p>
                  <a:endParaRPr lang="en-US" sz="1400" dirty="0">
                    <a:ea typeface="Verdana" panose="020B0604030504040204" pitchFamily="34" charset="0"/>
                  </a:endParaRPr>
                </a:p>
                <a:p>
                  <a:r>
                    <a:rPr lang="en-US" sz="1400" b="1" dirty="0">
                      <a:ea typeface="Verdana" panose="020B0604030504040204" pitchFamily="34" charset="0"/>
                    </a:rPr>
                    <a:t>PIC #2</a:t>
                  </a:r>
                </a:p>
                <a:p>
                  <a:r>
                    <a:rPr lang="en-US" sz="1400" dirty="0">
                      <a:ea typeface="Verdana" panose="020B0604030504040204" pitchFamily="34" charset="0"/>
                    </a:rPr>
                    <a:t>Public Consultation </a:t>
                  </a:r>
                </a:p>
                <a:p>
                  <a:r>
                    <a:rPr lang="en-US" sz="1400" dirty="0">
                      <a:ea typeface="Verdana" panose="020B0604030504040204" pitchFamily="34" charset="0"/>
                    </a:rPr>
                    <a:t>TBD</a:t>
                  </a:r>
                  <a:endParaRPr lang="en-CA" sz="1400" dirty="0">
                    <a:ea typeface="Verdana" panose="020B0604030504040204" pitchFamily="34" charset="0"/>
                  </a:endParaRPr>
                </a:p>
              </p:txBody>
            </p:sp>
          </p:grpSp>
          <p:grpSp>
            <p:nvGrpSpPr>
              <p:cNvPr id="121" name="Group 120">
                <a:extLst>
                  <a:ext uri="{FF2B5EF4-FFF2-40B4-BE49-F238E27FC236}">
                    <a16:creationId xmlns:a16="http://schemas.microsoft.com/office/drawing/2014/main" id="{68CB9DB2-0807-5E68-D8F6-F26241AA381B}"/>
                  </a:ext>
                </a:extLst>
              </p:cNvPr>
              <p:cNvGrpSpPr/>
              <p:nvPr/>
            </p:nvGrpSpPr>
            <p:grpSpPr>
              <a:xfrm>
                <a:off x="8042951" y="1308806"/>
                <a:ext cx="3684978" cy="2394560"/>
                <a:chOff x="370765" y="1880993"/>
                <a:chExt cx="3684978" cy="2394560"/>
              </a:xfrm>
            </p:grpSpPr>
            <p:grpSp>
              <p:nvGrpSpPr>
                <p:cNvPr id="123" name="Group 122">
                  <a:extLst>
                    <a:ext uri="{FF2B5EF4-FFF2-40B4-BE49-F238E27FC236}">
                      <a16:creationId xmlns:a16="http://schemas.microsoft.com/office/drawing/2014/main" id="{2EB8433A-C557-861D-BC62-E5B36BEE3E04}"/>
                    </a:ext>
                  </a:extLst>
                </p:cNvPr>
                <p:cNvGrpSpPr/>
                <p:nvPr/>
              </p:nvGrpSpPr>
              <p:grpSpPr>
                <a:xfrm>
                  <a:off x="370765" y="1880993"/>
                  <a:ext cx="3520514" cy="2394560"/>
                  <a:chOff x="370765" y="1880993"/>
                  <a:chExt cx="3520514" cy="2394560"/>
                </a:xfrm>
              </p:grpSpPr>
              <p:sp>
                <p:nvSpPr>
                  <p:cNvPr id="125" name="Rectangle 124">
                    <a:extLst>
                      <a:ext uri="{FF2B5EF4-FFF2-40B4-BE49-F238E27FC236}">
                        <a16:creationId xmlns:a16="http://schemas.microsoft.com/office/drawing/2014/main" id="{A3BE9683-EB51-6936-9736-08639F2AF555}"/>
                      </a:ext>
                    </a:extLst>
                  </p:cNvPr>
                  <p:cNvSpPr/>
                  <p:nvPr/>
                </p:nvSpPr>
                <p:spPr>
                  <a:xfrm>
                    <a:off x="370765" y="2030268"/>
                    <a:ext cx="3520514" cy="22452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nvGrpSpPr>
                  <p:cNvPr id="126" name="Group 125">
                    <a:extLst>
                      <a:ext uri="{FF2B5EF4-FFF2-40B4-BE49-F238E27FC236}">
                        <a16:creationId xmlns:a16="http://schemas.microsoft.com/office/drawing/2014/main" id="{437F539F-E7DA-DC1B-415A-D30F34BB20AD}"/>
                      </a:ext>
                    </a:extLst>
                  </p:cNvPr>
                  <p:cNvGrpSpPr/>
                  <p:nvPr/>
                </p:nvGrpSpPr>
                <p:grpSpPr>
                  <a:xfrm>
                    <a:off x="370766" y="1880993"/>
                    <a:ext cx="3520513" cy="163411"/>
                    <a:chOff x="370766" y="1880993"/>
                    <a:chExt cx="3520513" cy="163411"/>
                  </a:xfrm>
                </p:grpSpPr>
                <p:grpSp>
                  <p:nvGrpSpPr>
                    <p:cNvPr id="127" name="Group 126">
                      <a:extLst>
                        <a:ext uri="{FF2B5EF4-FFF2-40B4-BE49-F238E27FC236}">
                          <a16:creationId xmlns:a16="http://schemas.microsoft.com/office/drawing/2014/main" id="{1966A907-B0BE-369E-5908-A198745F9503}"/>
                        </a:ext>
                      </a:extLst>
                    </p:cNvPr>
                    <p:cNvGrpSpPr/>
                    <p:nvPr/>
                  </p:nvGrpSpPr>
                  <p:grpSpPr>
                    <a:xfrm rot="5400000">
                      <a:off x="732265" y="1519494"/>
                      <a:ext cx="163411" cy="886409"/>
                      <a:chOff x="450786" y="5083747"/>
                      <a:chExt cx="307778" cy="886409"/>
                    </a:xfrm>
                  </p:grpSpPr>
                  <p:sp>
                    <p:nvSpPr>
                      <p:cNvPr id="140" name="Rectangle 139">
                        <a:extLst>
                          <a:ext uri="{FF2B5EF4-FFF2-40B4-BE49-F238E27FC236}">
                            <a16:creationId xmlns:a16="http://schemas.microsoft.com/office/drawing/2014/main" id="{E6593C63-CCD3-F651-76D4-9F0940DEE0AA}"/>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41" name="Rectangle 140">
                        <a:extLst>
                          <a:ext uri="{FF2B5EF4-FFF2-40B4-BE49-F238E27FC236}">
                            <a16:creationId xmlns:a16="http://schemas.microsoft.com/office/drawing/2014/main" id="{77EC7114-6231-A24A-5D34-2E09A9685F08}"/>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42" name="Rectangle 141">
                        <a:extLst>
                          <a:ext uri="{FF2B5EF4-FFF2-40B4-BE49-F238E27FC236}">
                            <a16:creationId xmlns:a16="http://schemas.microsoft.com/office/drawing/2014/main" id="{B4C04572-BDD6-DDB2-E154-EB268095EB0D}"/>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28" name="Group 127">
                      <a:extLst>
                        <a:ext uri="{FF2B5EF4-FFF2-40B4-BE49-F238E27FC236}">
                          <a16:creationId xmlns:a16="http://schemas.microsoft.com/office/drawing/2014/main" id="{53B3DF99-A3AA-D828-97EA-1DC57EFF6E7F}"/>
                        </a:ext>
                      </a:extLst>
                    </p:cNvPr>
                    <p:cNvGrpSpPr/>
                    <p:nvPr/>
                  </p:nvGrpSpPr>
                  <p:grpSpPr>
                    <a:xfrm rot="5400000">
                      <a:off x="1618674" y="1519494"/>
                      <a:ext cx="163411" cy="886409"/>
                      <a:chOff x="450786" y="5083747"/>
                      <a:chExt cx="307778" cy="886409"/>
                    </a:xfrm>
                  </p:grpSpPr>
                  <p:sp>
                    <p:nvSpPr>
                      <p:cNvPr id="137" name="Rectangle 136">
                        <a:extLst>
                          <a:ext uri="{FF2B5EF4-FFF2-40B4-BE49-F238E27FC236}">
                            <a16:creationId xmlns:a16="http://schemas.microsoft.com/office/drawing/2014/main" id="{F127FB26-3778-5C91-3B2E-1036D5070A78}"/>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38" name="Rectangle 137">
                        <a:extLst>
                          <a:ext uri="{FF2B5EF4-FFF2-40B4-BE49-F238E27FC236}">
                            <a16:creationId xmlns:a16="http://schemas.microsoft.com/office/drawing/2014/main" id="{1469B1D8-62C7-8EF6-8AEC-A84B7D78B210}"/>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39" name="Rectangle 138">
                        <a:extLst>
                          <a:ext uri="{FF2B5EF4-FFF2-40B4-BE49-F238E27FC236}">
                            <a16:creationId xmlns:a16="http://schemas.microsoft.com/office/drawing/2014/main" id="{B4CC6E94-BFAF-6551-8F96-678F36F0108D}"/>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29" name="Group 128">
                      <a:extLst>
                        <a:ext uri="{FF2B5EF4-FFF2-40B4-BE49-F238E27FC236}">
                          <a16:creationId xmlns:a16="http://schemas.microsoft.com/office/drawing/2014/main" id="{AA9C0E1C-61CC-817F-CE8E-2AEADADBC056}"/>
                        </a:ext>
                      </a:extLst>
                    </p:cNvPr>
                    <p:cNvGrpSpPr/>
                    <p:nvPr/>
                  </p:nvGrpSpPr>
                  <p:grpSpPr>
                    <a:xfrm rot="5400000">
                      <a:off x="2479960" y="1519494"/>
                      <a:ext cx="163411" cy="886409"/>
                      <a:chOff x="450786" y="5083747"/>
                      <a:chExt cx="307778" cy="886409"/>
                    </a:xfrm>
                  </p:grpSpPr>
                  <p:sp>
                    <p:nvSpPr>
                      <p:cNvPr id="134" name="Rectangle 133">
                        <a:extLst>
                          <a:ext uri="{FF2B5EF4-FFF2-40B4-BE49-F238E27FC236}">
                            <a16:creationId xmlns:a16="http://schemas.microsoft.com/office/drawing/2014/main" id="{BF58F406-EC1B-BF76-31F0-E6C8D6D2C4A1}"/>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35" name="Rectangle 134">
                        <a:extLst>
                          <a:ext uri="{FF2B5EF4-FFF2-40B4-BE49-F238E27FC236}">
                            <a16:creationId xmlns:a16="http://schemas.microsoft.com/office/drawing/2014/main" id="{1F8757A5-2B86-00CD-713E-843874CD285B}"/>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36" name="Rectangle 135">
                        <a:extLst>
                          <a:ext uri="{FF2B5EF4-FFF2-40B4-BE49-F238E27FC236}">
                            <a16:creationId xmlns:a16="http://schemas.microsoft.com/office/drawing/2014/main" id="{4A63CA06-A41B-ADBE-B1D1-41BB993388E3}"/>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nvGrpSpPr>
                    <p:cNvPr id="130" name="Group 129">
                      <a:extLst>
                        <a:ext uri="{FF2B5EF4-FFF2-40B4-BE49-F238E27FC236}">
                          <a16:creationId xmlns:a16="http://schemas.microsoft.com/office/drawing/2014/main" id="{F16AB098-6F7F-D724-4206-21ACAB47D34F}"/>
                        </a:ext>
                      </a:extLst>
                    </p:cNvPr>
                    <p:cNvGrpSpPr/>
                    <p:nvPr/>
                  </p:nvGrpSpPr>
                  <p:grpSpPr>
                    <a:xfrm rot="5400000">
                      <a:off x="3366369" y="1519494"/>
                      <a:ext cx="163411" cy="886409"/>
                      <a:chOff x="450786" y="5083747"/>
                      <a:chExt cx="307778" cy="886409"/>
                    </a:xfrm>
                  </p:grpSpPr>
                  <p:sp>
                    <p:nvSpPr>
                      <p:cNvPr id="131" name="Rectangle 130">
                        <a:extLst>
                          <a:ext uri="{FF2B5EF4-FFF2-40B4-BE49-F238E27FC236}">
                            <a16:creationId xmlns:a16="http://schemas.microsoft.com/office/drawing/2014/main" id="{7C7F5DFF-0258-08C1-EC53-17BD187465CF}"/>
                          </a:ext>
                        </a:extLst>
                      </p:cNvPr>
                      <p:cNvSpPr>
                        <a:spLocks noChangeAspect="1"/>
                      </p:cNvSpPr>
                      <p:nvPr/>
                    </p:nvSpPr>
                    <p:spPr>
                      <a:xfrm>
                        <a:off x="450787" y="5083747"/>
                        <a:ext cx="307777" cy="307777"/>
                      </a:xfrm>
                      <a:prstGeom prst="rect">
                        <a:avLst/>
                      </a:prstGeom>
                      <a:solidFill>
                        <a:srgbClr val="9A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32" name="Rectangle 131">
                        <a:extLst>
                          <a:ext uri="{FF2B5EF4-FFF2-40B4-BE49-F238E27FC236}">
                            <a16:creationId xmlns:a16="http://schemas.microsoft.com/office/drawing/2014/main" id="{F00CD257-5E3F-286E-905A-4FA8046D689F}"/>
                          </a:ext>
                        </a:extLst>
                      </p:cNvPr>
                      <p:cNvSpPr>
                        <a:spLocks noChangeAspect="1"/>
                      </p:cNvSpPr>
                      <p:nvPr/>
                    </p:nvSpPr>
                    <p:spPr>
                      <a:xfrm>
                        <a:off x="450786" y="5385624"/>
                        <a:ext cx="307777" cy="307777"/>
                      </a:xfrm>
                      <a:prstGeom prst="rect">
                        <a:avLst/>
                      </a:prstGeom>
                      <a:solidFill>
                        <a:srgbClr val="F4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33" name="Rectangle 132">
                        <a:extLst>
                          <a:ext uri="{FF2B5EF4-FFF2-40B4-BE49-F238E27FC236}">
                            <a16:creationId xmlns:a16="http://schemas.microsoft.com/office/drawing/2014/main" id="{D6353610-D0BA-567A-6266-8636C689E602}"/>
                          </a:ext>
                        </a:extLst>
                      </p:cNvPr>
                      <p:cNvSpPr>
                        <a:spLocks noChangeAspect="1"/>
                      </p:cNvSpPr>
                      <p:nvPr/>
                    </p:nvSpPr>
                    <p:spPr>
                      <a:xfrm>
                        <a:off x="450786" y="5662379"/>
                        <a:ext cx="307777" cy="307777"/>
                      </a:xfrm>
                      <a:prstGeom prst="rect">
                        <a:avLst/>
                      </a:prstGeom>
                      <a:solidFill>
                        <a:srgbClr val="3CA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grpSp>
            </p:grpSp>
            <p:sp>
              <p:nvSpPr>
                <p:cNvPr id="124" name="TextBox 123">
                  <a:extLst>
                    <a:ext uri="{FF2B5EF4-FFF2-40B4-BE49-F238E27FC236}">
                      <a16:creationId xmlns:a16="http://schemas.microsoft.com/office/drawing/2014/main" id="{68B57F7E-3577-65D5-75EF-5F5B12C9B583}"/>
                    </a:ext>
                  </a:extLst>
                </p:cNvPr>
                <p:cNvSpPr txBox="1"/>
                <p:nvPr/>
              </p:nvSpPr>
              <p:spPr>
                <a:xfrm>
                  <a:off x="370765" y="2151896"/>
                  <a:ext cx="3684978" cy="2083292"/>
                </a:xfrm>
                <a:prstGeom prst="rect">
                  <a:avLst/>
                </a:prstGeom>
                <a:noFill/>
              </p:spPr>
              <p:txBody>
                <a:bodyPr wrap="square" rtlCol="0">
                  <a:spAutoFit/>
                </a:bodyPr>
                <a:lstStyle/>
                <a:p>
                  <a:r>
                    <a:rPr lang="en-US" b="1" dirty="0">
                      <a:ea typeface="Verdana" panose="020B0604030504040204" pitchFamily="34" charset="0"/>
                    </a:rPr>
                    <a:t>Final Report</a:t>
                  </a:r>
                </a:p>
                <a:p>
                  <a:r>
                    <a:rPr lang="en-US" sz="1400" dirty="0">
                      <a:ea typeface="Verdana" panose="020B0604030504040204" pitchFamily="34" charset="0"/>
                    </a:rPr>
                    <a:t>Documentation of Recommended Alternative Solutions for Servicing</a:t>
                  </a:r>
                </a:p>
                <a:p>
                  <a:r>
                    <a:rPr lang="en-US" sz="1400" dirty="0">
                      <a:ea typeface="Verdana" panose="020B0604030504040204" pitchFamily="34" charset="0"/>
                    </a:rPr>
                    <a:t> </a:t>
                  </a:r>
                </a:p>
                <a:p>
                  <a:r>
                    <a:rPr lang="en-US" sz="1400" b="1" dirty="0">
                      <a:ea typeface="Verdana" panose="020B0604030504040204" pitchFamily="34" charset="0"/>
                    </a:rPr>
                    <a:t>Council Presentation</a:t>
                  </a:r>
                </a:p>
                <a:p>
                  <a:r>
                    <a:rPr lang="en-US" sz="1400" dirty="0">
                      <a:ea typeface="Verdana" panose="020B0604030504040204" pitchFamily="34" charset="0"/>
                    </a:rPr>
                    <a:t>TBD</a:t>
                  </a:r>
                </a:p>
                <a:p>
                  <a:r>
                    <a:rPr lang="en-US" sz="1400" b="1" dirty="0">
                      <a:ea typeface="Verdana" panose="020B0604030504040204" pitchFamily="34" charset="0"/>
                    </a:rPr>
                    <a:t>Notice of Completion</a:t>
                  </a:r>
                </a:p>
                <a:p>
                  <a:r>
                    <a:rPr lang="en-US" sz="1400" dirty="0">
                      <a:ea typeface="Verdana" panose="020B0604030504040204" pitchFamily="34" charset="0"/>
                    </a:rPr>
                    <a:t>TBD</a:t>
                  </a:r>
                </a:p>
              </p:txBody>
            </p:sp>
          </p:grpSp>
          <p:sp>
            <p:nvSpPr>
              <p:cNvPr id="122" name="Rectangle 121">
                <a:extLst>
                  <a:ext uri="{FF2B5EF4-FFF2-40B4-BE49-F238E27FC236}">
                    <a16:creationId xmlns:a16="http://schemas.microsoft.com/office/drawing/2014/main" id="{51B59A8D-E76A-01E5-C214-A3533D64C60B}"/>
                  </a:ext>
                </a:extLst>
              </p:cNvPr>
              <p:cNvSpPr/>
              <p:nvPr/>
            </p:nvSpPr>
            <p:spPr>
              <a:xfrm>
                <a:off x="214470" y="1236551"/>
                <a:ext cx="3693450" cy="2501474"/>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sp>
          <p:nvSpPr>
            <p:cNvPr id="117" name="TextBox 116">
              <a:extLst>
                <a:ext uri="{FF2B5EF4-FFF2-40B4-BE49-F238E27FC236}">
                  <a16:creationId xmlns:a16="http://schemas.microsoft.com/office/drawing/2014/main" id="{2DBD3B68-F539-6C9A-7D8A-56AC36628322}"/>
                </a:ext>
              </a:extLst>
            </p:cNvPr>
            <p:cNvSpPr txBox="1"/>
            <p:nvPr/>
          </p:nvSpPr>
          <p:spPr>
            <a:xfrm>
              <a:off x="1198918" y="3730744"/>
              <a:ext cx="1724553" cy="338554"/>
            </a:xfrm>
            <a:prstGeom prst="rect">
              <a:avLst/>
            </a:prstGeom>
            <a:noFill/>
          </p:spPr>
          <p:txBody>
            <a:bodyPr wrap="square" rtlCol="0">
              <a:spAutoFit/>
            </a:bodyPr>
            <a:lstStyle/>
            <a:p>
              <a:r>
                <a:rPr lang="en-CA" sz="1400" b="1" dirty="0">
                  <a:solidFill>
                    <a:srgbClr val="FF0000"/>
                  </a:solidFill>
                  <a:latin typeface="Verdana" panose="020B0604030504040204" pitchFamily="34" charset="0"/>
                  <a:ea typeface="Verdana" panose="020B0604030504040204" pitchFamily="34" charset="0"/>
                </a:rPr>
                <a:t>We Are Here</a:t>
              </a:r>
            </a:p>
          </p:txBody>
        </p:sp>
      </p:grpSp>
      <p:pic>
        <p:nvPicPr>
          <p:cNvPr id="6" name="Picture 5">
            <a:extLst>
              <a:ext uri="{FF2B5EF4-FFF2-40B4-BE49-F238E27FC236}">
                <a16:creationId xmlns:a16="http://schemas.microsoft.com/office/drawing/2014/main" id="{653F888C-ACF5-C9F6-D12A-5A77AFD0555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6039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9236"/>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130401" y="94495"/>
              <a:ext cx="5780650" cy="523220"/>
            </a:xfrm>
            <a:prstGeom prst="rect">
              <a:avLst/>
            </a:prstGeom>
            <a:noFill/>
          </p:spPr>
          <p:txBody>
            <a:bodyPr wrap="square">
              <a:spAutoFit/>
            </a:bodyPr>
            <a:lstStyle/>
            <a:p>
              <a:r>
                <a:rPr lang="en-US" sz="2800" b="1" dirty="0">
                  <a:solidFill>
                    <a:schemeClr val="bg1"/>
                  </a:solidFill>
                </a:rPr>
                <a:t>Wastewater System Terminology</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7</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7" name="Group 6">
            <a:extLst>
              <a:ext uri="{FF2B5EF4-FFF2-40B4-BE49-F238E27FC236}">
                <a16:creationId xmlns:a16="http://schemas.microsoft.com/office/drawing/2014/main" id="{C9BBAEDD-ACEA-7F84-C4E2-2EAECA7D63AD}"/>
              </a:ext>
            </a:extLst>
          </p:cNvPr>
          <p:cNvGrpSpPr/>
          <p:nvPr/>
        </p:nvGrpSpPr>
        <p:grpSpPr>
          <a:xfrm>
            <a:off x="103470" y="3302495"/>
            <a:ext cx="7779583" cy="3348855"/>
            <a:chOff x="143706" y="1249570"/>
            <a:chExt cx="7779583" cy="3348855"/>
          </a:xfrm>
        </p:grpSpPr>
        <p:sp>
          <p:nvSpPr>
            <p:cNvPr id="8" name="TextBox 7">
              <a:extLst>
                <a:ext uri="{FF2B5EF4-FFF2-40B4-BE49-F238E27FC236}">
                  <a16:creationId xmlns:a16="http://schemas.microsoft.com/office/drawing/2014/main" id="{58B7A69F-4035-FBEE-8FC9-A63996E1CA3A}"/>
                </a:ext>
              </a:extLst>
            </p:cNvPr>
            <p:cNvSpPr txBox="1"/>
            <p:nvPr/>
          </p:nvSpPr>
          <p:spPr>
            <a:xfrm>
              <a:off x="143706" y="1249570"/>
              <a:ext cx="7779583"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What is Inflow and Infiltration (I&amp;I)? </a:t>
              </a:r>
            </a:p>
          </p:txBody>
        </p:sp>
        <p:sp>
          <p:nvSpPr>
            <p:cNvPr id="9" name="TextBox 8">
              <a:extLst>
                <a:ext uri="{FF2B5EF4-FFF2-40B4-BE49-F238E27FC236}">
                  <a16:creationId xmlns:a16="http://schemas.microsoft.com/office/drawing/2014/main" id="{041032E1-4A9B-9D5F-B008-F9D85FEE37A5}"/>
                </a:ext>
              </a:extLst>
            </p:cNvPr>
            <p:cNvSpPr txBox="1"/>
            <p:nvPr/>
          </p:nvSpPr>
          <p:spPr>
            <a:xfrm>
              <a:off x="143706" y="1566826"/>
              <a:ext cx="7009852" cy="3031599"/>
            </a:xfrm>
            <a:prstGeom prst="rect">
              <a:avLst/>
            </a:prstGeom>
            <a:noFill/>
          </p:spPr>
          <p:txBody>
            <a:bodyPr wrap="square" rtlCol="0">
              <a:spAutoFit/>
            </a:bodyPr>
            <a:lstStyle/>
            <a:p>
              <a:pPr marL="285750" indent="-285750">
                <a:buFont typeface="Arial" panose="020B0604020202020204" pitchFamily="34" charset="0"/>
                <a:buChar char="•"/>
              </a:pPr>
              <a:r>
                <a:rPr lang="en-US" sz="1300" dirty="0"/>
                <a:t>Groundwater and stormwater that enters the sanitary sewer system through cross connections with the stormwater system or through cracks and other imperfections within the sanitary system. </a:t>
              </a:r>
            </a:p>
            <a:p>
              <a:pPr marL="285750" indent="-285750">
                <a:buFont typeface="Arial" panose="020B0604020202020204" pitchFamily="34" charset="0"/>
                <a:buChar char="•"/>
              </a:pPr>
              <a:r>
                <a:rPr lang="en-US" sz="1300" dirty="0"/>
                <a:t>Peak inflow can occur during heavy storm events when storm sewer systems are surcharged, resulting in hydraulic backups and pooling of water.</a:t>
              </a:r>
              <a:endParaRPr lang="en-US" sz="1300" b="0" i="0" dirty="0">
                <a:effectLst/>
                <a:latin typeface="Calibri" panose="020F0502020204030204" pitchFamily="34" charset="0"/>
              </a:endParaRPr>
            </a:p>
            <a:p>
              <a:pPr marL="285750" indent="-285750">
                <a:buFont typeface="Arial" panose="020B0604020202020204" pitchFamily="34" charset="0"/>
                <a:buChar char="•"/>
              </a:pPr>
              <a:r>
                <a:rPr lang="en-US" sz="1300" b="0" i="0" dirty="0">
                  <a:effectLst/>
                  <a:latin typeface="Calibri" panose="020F0502020204030204" pitchFamily="34" charset="0"/>
                </a:rPr>
                <a:t>Reduces the capacity of the sewage system, leaving less for existing residents and future growth</a:t>
              </a:r>
            </a:p>
            <a:p>
              <a:pPr marL="285750" indent="-285750">
                <a:buFont typeface="Arial" panose="020B0604020202020204" pitchFamily="34" charset="0"/>
                <a:buChar char="•"/>
              </a:pPr>
              <a:r>
                <a:rPr lang="en-US" sz="1300" b="0" i="0" dirty="0">
                  <a:effectLst/>
                  <a:latin typeface="Calibri" panose="020F0502020204030204" pitchFamily="34" charset="0"/>
                </a:rPr>
                <a:t>Makes sewage treatment less efficient since the sewage is diluted by water</a:t>
              </a:r>
            </a:p>
            <a:p>
              <a:pPr marL="285750" indent="-285750">
                <a:buFont typeface="Arial" panose="020B0604020202020204" pitchFamily="34" charset="0"/>
                <a:buChar char="•"/>
              </a:pPr>
              <a:r>
                <a:rPr lang="en-US" sz="1300" b="0" i="0" dirty="0">
                  <a:effectLst/>
                  <a:latin typeface="Calibri" panose="020F0502020204030204" pitchFamily="34" charset="0"/>
                </a:rPr>
                <a:t>Increases the cost of </a:t>
              </a:r>
              <a:r>
                <a:rPr lang="en-US" sz="1300" dirty="0">
                  <a:latin typeface="Calibri" panose="020F0502020204030204" pitchFamily="34" charset="0"/>
                </a:rPr>
                <a:t>sanitary sewer services</a:t>
              </a:r>
              <a:r>
                <a:rPr lang="en-US" sz="1300" b="0" i="0" dirty="0">
                  <a:effectLst/>
                  <a:latin typeface="Calibri" panose="020F0502020204030204" pitchFamily="34" charset="0"/>
                </a:rPr>
                <a:t> to residents because sewage treatment plants are required to treat a higher flow volume</a:t>
              </a:r>
            </a:p>
            <a:p>
              <a:pPr marL="285750" indent="-285750">
                <a:buFont typeface="Arial" panose="020B0604020202020204" pitchFamily="34" charset="0"/>
                <a:buChar char="•"/>
              </a:pPr>
              <a:r>
                <a:rPr lang="en-US" sz="1300" b="0" i="0" dirty="0">
                  <a:effectLst/>
                  <a:latin typeface="Calibri" panose="020F0502020204030204" pitchFamily="34" charset="0"/>
                </a:rPr>
                <a:t>May cause sewage overflows or overwhelm treatment plants leading to health risks and property and environmental damage.</a:t>
              </a:r>
            </a:p>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a:p>
              <a:endParaRPr lang="en-US" sz="1600" dirty="0">
                <a:latin typeface="Verdana" panose="020B0604030504040204" pitchFamily="34" charset="0"/>
                <a:ea typeface="Verdana" panose="020B0604030504040204" pitchFamily="34" charset="0"/>
              </a:endParaRPr>
            </a:p>
            <a:p>
              <a:endParaRPr lang="en-CA" sz="1600" dirty="0">
                <a:latin typeface="Verdana" panose="020B0604030504040204" pitchFamily="34" charset="0"/>
                <a:ea typeface="Verdana" panose="020B0604030504040204" pitchFamily="34" charset="0"/>
              </a:endParaRPr>
            </a:p>
          </p:txBody>
        </p:sp>
      </p:grpSp>
      <p:pic>
        <p:nvPicPr>
          <p:cNvPr id="10" name="Picture 2" descr="What is infiltration and inflow? - King County">
            <a:extLst>
              <a:ext uri="{FF2B5EF4-FFF2-40B4-BE49-F238E27FC236}">
                <a16:creationId xmlns:a16="http://schemas.microsoft.com/office/drawing/2014/main" id="{77B191B6-CA8A-2D37-38F2-09B9D48A89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1887" y="721732"/>
            <a:ext cx="4634805" cy="5221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4DB5F86-BD43-9C24-BBC6-8C0E8174EE4E}"/>
              </a:ext>
            </a:extLst>
          </p:cNvPr>
          <p:cNvGrpSpPr/>
          <p:nvPr/>
        </p:nvGrpSpPr>
        <p:grpSpPr>
          <a:xfrm>
            <a:off x="103470" y="779170"/>
            <a:ext cx="7779583" cy="2649830"/>
            <a:chOff x="143706" y="3842713"/>
            <a:chExt cx="7779583" cy="2649830"/>
          </a:xfrm>
        </p:grpSpPr>
        <p:sp>
          <p:nvSpPr>
            <p:cNvPr id="6" name="TextBox 5">
              <a:extLst>
                <a:ext uri="{FF2B5EF4-FFF2-40B4-BE49-F238E27FC236}">
                  <a16:creationId xmlns:a16="http://schemas.microsoft.com/office/drawing/2014/main" id="{CE8B1B19-0ECC-5CB0-3D0E-11B44395B4BF}"/>
                </a:ext>
              </a:extLst>
            </p:cNvPr>
            <p:cNvSpPr txBox="1"/>
            <p:nvPr/>
          </p:nvSpPr>
          <p:spPr>
            <a:xfrm>
              <a:off x="143706" y="3842713"/>
              <a:ext cx="7779583"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Wastewater (Sanitary) Terms and Definitions: </a:t>
              </a:r>
            </a:p>
          </p:txBody>
        </p:sp>
        <p:sp>
          <p:nvSpPr>
            <p:cNvPr id="11" name="TextBox 10">
              <a:extLst>
                <a:ext uri="{FF2B5EF4-FFF2-40B4-BE49-F238E27FC236}">
                  <a16:creationId xmlns:a16="http://schemas.microsoft.com/office/drawing/2014/main" id="{7BFAD0AB-A58F-3112-38CF-8C678EB319D2}"/>
                </a:ext>
              </a:extLst>
            </p:cNvPr>
            <p:cNvSpPr txBox="1"/>
            <p:nvPr/>
          </p:nvSpPr>
          <p:spPr>
            <a:xfrm>
              <a:off x="143706" y="4153441"/>
              <a:ext cx="7204342" cy="2339102"/>
            </a:xfrm>
            <a:prstGeom prst="rect">
              <a:avLst/>
            </a:prstGeom>
            <a:noFill/>
          </p:spPr>
          <p:txBody>
            <a:bodyPr wrap="square" rtlCol="0">
              <a:spAutoFit/>
            </a:bodyPr>
            <a:lstStyle/>
            <a:p>
              <a:pPr marL="285750" indent="-285750">
                <a:buFont typeface="Arial" panose="020B0604020202020204" pitchFamily="34" charset="0"/>
                <a:buChar char="•"/>
              </a:pPr>
              <a:r>
                <a:rPr lang="en-US" sz="1300" b="1" dirty="0"/>
                <a:t>Sanitary Sewer System: </a:t>
              </a:r>
              <a:r>
                <a:rPr lang="en-US" sz="1300" dirty="0"/>
                <a:t>Underground pipe network used for transporting sewage and wastewater from houses and commercial buildings to a wastewater treatment plant or disposal facility. </a:t>
              </a:r>
            </a:p>
            <a:p>
              <a:pPr marL="285750" indent="-285750">
                <a:buFont typeface="Arial" panose="020B0604020202020204" pitchFamily="34" charset="0"/>
                <a:buChar char="•"/>
              </a:pPr>
              <a:r>
                <a:rPr lang="en-US" sz="1300" b="1" dirty="0">
                  <a:latin typeface="Calibri" panose="020F0502020204030204" pitchFamily="34" charset="0"/>
                  <a:ea typeface="Verdana" panose="020B0604030504040204" pitchFamily="34" charset="0"/>
                </a:rPr>
                <a:t>Wastewater Treatment Plant: </a:t>
              </a:r>
              <a:r>
                <a:rPr lang="en-US" sz="1300" dirty="0">
                  <a:latin typeface="Calibri" panose="020F0502020204030204" pitchFamily="34" charset="0"/>
                  <a:ea typeface="Verdana" panose="020B0604030504040204" pitchFamily="34" charset="0"/>
                </a:rPr>
                <a:t>Removes contaminants from the wastewater to produce an effluent that is suitable to discharge to the surrounding environment or an intended reuse application.</a:t>
              </a:r>
              <a:endParaRPr lang="en-US" sz="1300" dirty="0"/>
            </a:p>
            <a:p>
              <a:pPr marL="285750" indent="-285750">
                <a:buFont typeface="Arial" panose="020B0604020202020204" pitchFamily="34" charset="0"/>
                <a:buChar char="•"/>
              </a:pPr>
              <a:r>
                <a:rPr lang="en-US" sz="1300" b="1" i="0" dirty="0">
                  <a:effectLst/>
                  <a:latin typeface="Calibri" panose="020F0502020204030204" pitchFamily="34" charset="0"/>
                </a:rPr>
                <a:t>Trunk </a:t>
              </a:r>
              <a:r>
                <a:rPr lang="en-US" sz="1300" b="1" dirty="0">
                  <a:latin typeface="Calibri" panose="020F0502020204030204" pitchFamily="34" charset="0"/>
                </a:rPr>
                <a:t>Sewer: </a:t>
              </a:r>
              <a:r>
                <a:rPr lang="en-US" sz="1300" dirty="0">
                  <a:latin typeface="Calibri" panose="020F0502020204030204" pitchFamily="34" charset="0"/>
                </a:rPr>
                <a:t>One of the main sewer lines in the wastewater collection system. They are large sewers that are used to convey wastewater from main sewers to treatment or other disposal facilities, or to large intercepting sewers.</a:t>
              </a:r>
            </a:p>
            <a:p>
              <a:pPr marL="285750" indent="-285750">
                <a:buFont typeface="Arial" panose="020B0604020202020204" pitchFamily="34" charset="0"/>
                <a:buChar char="•"/>
              </a:pPr>
              <a:r>
                <a:rPr lang="en-US" sz="1300" b="1" dirty="0">
                  <a:latin typeface="Calibri" panose="020F0502020204030204" pitchFamily="34" charset="0"/>
                  <a:ea typeface="Verdana" panose="020B0604030504040204" pitchFamily="34" charset="0"/>
                </a:rPr>
                <a:t>Pumping Station: </a:t>
              </a:r>
              <a:r>
                <a:rPr lang="en-US" sz="1300" dirty="0">
                  <a:latin typeface="Calibri" panose="020F0502020204030204" pitchFamily="34" charset="0"/>
                  <a:ea typeface="Verdana" panose="020B0604030504040204" pitchFamily="34" charset="0"/>
                </a:rPr>
                <a:t>Receives and temporarily holds the wastewater that flows by gravity through pipes, then uses pressurized force to pump and send the wastewater up and out to continue its journey towards the wastewater treatment plant.  </a:t>
              </a:r>
              <a:endParaRPr lang="en-US" sz="1300" dirty="0">
                <a:latin typeface="Verdana" panose="020B0604030504040204" pitchFamily="34" charset="0"/>
                <a:ea typeface="Verdana" panose="020B0604030504040204" pitchFamily="34" charset="0"/>
              </a:endParaRPr>
            </a:p>
            <a:p>
              <a:endParaRPr lang="en-CA" sz="1600" dirty="0">
                <a:latin typeface="Verdana" panose="020B0604030504040204" pitchFamily="34" charset="0"/>
                <a:ea typeface="Verdana" panose="020B0604030504040204" pitchFamily="34" charset="0"/>
              </a:endParaRPr>
            </a:p>
          </p:txBody>
        </p:sp>
      </p:grpSp>
      <p:pic>
        <p:nvPicPr>
          <p:cNvPr id="13" name="Picture 12">
            <a:extLst>
              <a:ext uri="{FF2B5EF4-FFF2-40B4-BE49-F238E27FC236}">
                <a16:creationId xmlns:a16="http://schemas.microsoft.com/office/drawing/2014/main" id="{B1EAD9F1-509C-A77D-7289-2B72494D75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4278204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41"/>
          <a:stretch/>
        </p:blipFill>
        <p:spPr>
          <a:xfrm>
            <a:off x="-36945" y="-9236"/>
            <a:ext cx="12459853" cy="746449"/>
          </a:xfrm>
          <a:prstGeom prst="rect">
            <a:avLst/>
          </a:prstGeom>
        </p:spPr>
      </p:pic>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8</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sp>
        <p:nvSpPr>
          <p:cNvPr id="37" name="TextBox 36">
            <a:extLst>
              <a:ext uri="{FF2B5EF4-FFF2-40B4-BE49-F238E27FC236}">
                <a16:creationId xmlns:a16="http://schemas.microsoft.com/office/drawing/2014/main" id="{D74D58D4-BEB4-EF9B-F481-AC84089C2161}"/>
              </a:ext>
            </a:extLst>
          </p:cNvPr>
          <p:cNvSpPr txBox="1"/>
          <p:nvPr/>
        </p:nvSpPr>
        <p:spPr>
          <a:xfrm>
            <a:off x="143706" y="133155"/>
            <a:ext cx="7399390" cy="461665"/>
          </a:xfrm>
          <a:prstGeom prst="rect">
            <a:avLst/>
          </a:prstGeom>
          <a:noFill/>
        </p:spPr>
        <p:txBody>
          <a:bodyPr wrap="square">
            <a:spAutoFit/>
          </a:bodyPr>
          <a:lstStyle/>
          <a:p>
            <a:r>
              <a:rPr lang="en-US" sz="2400" b="1" dirty="0">
                <a:solidFill>
                  <a:schemeClr val="bg1"/>
                </a:solidFill>
              </a:rPr>
              <a:t>Study Area – Wastewater System </a:t>
            </a:r>
          </a:p>
        </p:txBody>
      </p:sp>
      <p:grpSp>
        <p:nvGrpSpPr>
          <p:cNvPr id="24" name="Group 23">
            <a:extLst>
              <a:ext uri="{FF2B5EF4-FFF2-40B4-BE49-F238E27FC236}">
                <a16:creationId xmlns:a16="http://schemas.microsoft.com/office/drawing/2014/main" id="{9532A76F-BCD6-6D76-7B92-AD50DA47411C}"/>
              </a:ext>
            </a:extLst>
          </p:cNvPr>
          <p:cNvGrpSpPr/>
          <p:nvPr/>
        </p:nvGrpSpPr>
        <p:grpSpPr>
          <a:xfrm>
            <a:off x="232219" y="1085049"/>
            <a:ext cx="6002326" cy="4312628"/>
            <a:chOff x="8089901" y="2953955"/>
            <a:chExt cx="6002326" cy="4312628"/>
          </a:xfrm>
        </p:grpSpPr>
        <p:sp>
          <p:nvSpPr>
            <p:cNvPr id="21" name="TextBox 20">
              <a:extLst>
                <a:ext uri="{FF2B5EF4-FFF2-40B4-BE49-F238E27FC236}">
                  <a16:creationId xmlns:a16="http://schemas.microsoft.com/office/drawing/2014/main" id="{E3E63FE2-D26B-5805-2779-ADD8145EDF1F}"/>
                </a:ext>
              </a:extLst>
            </p:cNvPr>
            <p:cNvSpPr txBox="1"/>
            <p:nvPr/>
          </p:nvSpPr>
          <p:spPr>
            <a:xfrm>
              <a:off x="8661218" y="3357821"/>
              <a:ext cx="4026577" cy="3908762"/>
            </a:xfrm>
            <a:prstGeom prst="rect">
              <a:avLst/>
            </a:prstGeom>
            <a:noFill/>
          </p:spPr>
          <p:txBody>
            <a:bodyPr wrap="square" rtlCol="0">
              <a:spAutoFit/>
            </a:bodyPr>
            <a:lstStyle/>
            <a:p>
              <a:r>
                <a:rPr lang="en-US" sz="1400" b="1" dirty="0">
                  <a:ea typeface="Verdana" panose="020B0604030504040204" pitchFamily="34" charset="0"/>
                </a:rPr>
                <a:t>Wastewater Service </a:t>
              </a:r>
            </a:p>
            <a:p>
              <a:r>
                <a:rPr lang="en-US" sz="1200" dirty="0">
                  <a:ea typeface="Verdana" panose="020B0604030504040204" pitchFamily="34" charset="0"/>
                </a:rPr>
                <a:t>Fully serviced settlement areas</a:t>
              </a:r>
            </a:p>
            <a:p>
              <a:pPr marL="285750" indent="-285750">
                <a:buFont typeface="Arial" panose="020B0604020202020204" pitchFamily="34" charset="0"/>
                <a:buChar char="•"/>
              </a:pPr>
              <a:r>
                <a:rPr lang="en-US" sz="1400" dirty="0">
                  <a:ea typeface="Verdana" panose="020B0604030504040204" pitchFamily="34" charset="0"/>
                </a:rPr>
                <a:t>Coldwater </a:t>
              </a:r>
            </a:p>
            <a:p>
              <a:pPr marL="285750" indent="-285750">
                <a:buFont typeface="Arial" panose="020B0604020202020204" pitchFamily="34" charset="0"/>
                <a:buChar char="•"/>
              </a:pPr>
              <a:r>
                <a:rPr lang="en-US" sz="1400" dirty="0">
                  <a:ea typeface="Verdana" panose="020B0604030504040204" pitchFamily="34" charset="0"/>
                </a:rPr>
                <a:t>Washago </a:t>
              </a:r>
            </a:p>
            <a:p>
              <a:pPr marL="285750" indent="-285750">
                <a:buFont typeface="Arial" panose="020B0604020202020204" pitchFamily="34" charset="0"/>
                <a:buChar char="•"/>
              </a:pPr>
              <a:r>
                <a:rPr lang="en-US" sz="1400" dirty="0">
                  <a:ea typeface="Verdana" panose="020B0604030504040204" pitchFamily="34" charset="0"/>
                </a:rPr>
                <a:t>Westshore </a:t>
              </a:r>
            </a:p>
            <a:p>
              <a:endParaRPr lang="en-US" sz="1400" dirty="0">
                <a:ea typeface="Verdana" panose="020B0604030504040204" pitchFamily="34" charset="0"/>
              </a:endParaRPr>
            </a:p>
            <a:p>
              <a:pPr marL="285750" indent="-285750">
                <a:buFont typeface="Arial" panose="020B0604020202020204" pitchFamily="34" charset="0"/>
                <a:buChar char="•"/>
              </a:pPr>
              <a:endParaRPr lang="en-US" sz="1400" dirty="0">
                <a:ea typeface="Verdana" panose="020B0604030504040204" pitchFamily="34" charset="0"/>
              </a:endParaRPr>
            </a:p>
            <a:p>
              <a:r>
                <a:rPr lang="en-US" sz="1400" b="1" dirty="0">
                  <a:ea typeface="Verdana" panose="020B0604030504040204" pitchFamily="34" charset="0"/>
                </a:rPr>
                <a:t>Private Systems (No Service)</a:t>
              </a:r>
            </a:p>
            <a:p>
              <a:r>
                <a:rPr lang="en-US" sz="1200" dirty="0">
                  <a:ea typeface="Verdana" panose="020B0604030504040204" pitchFamily="34" charset="0"/>
                </a:rPr>
                <a:t>Wells and Septic Systems or Other</a:t>
              </a:r>
            </a:p>
            <a:p>
              <a:pPr marL="285750" indent="-285750">
                <a:buFont typeface="Arial" panose="020B0604020202020204" pitchFamily="34" charset="0"/>
                <a:buChar char="•"/>
              </a:pPr>
              <a:r>
                <a:rPr lang="en-US" sz="1400" dirty="0">
                  <a:ea typeface="Verdana" panose="020B0604030504040204" pitchFamily="34" charset="0"/>
                </a:rPr>
                <a:t>Ardtrea</a:t>
              </a:r>
            </a:p>
            <a:p>
              <a:pPr marL="285750" indent="-285750">
                <a:buFont typeface="Arial" panose="020B0604020202020204" pitchFamily="34" charset="0"/>
                <a:buChar char="•"/>
              </a:pPr>
              <a:r>
                <a:rPr lang="en-US" sz="1400" dirty="0">
                  <a:ea typeface="Verdana" panose="020B0604030504040204" pitchFamily="34" charset="0"/>
                </a:rPr>
                <a:t>Fesserton</a:t>
              </a:r>
            </a:p>
            <a:p>
              <a:pPr marL="285750" indent="-285750">
                <a:buFont typeface="Arial" panose="020B0604020202020204" pitchFamily="34" charset="0"/>
                <a:buChar char="•"/>
              </a:pPr>
              <a:r>
                <a:rPr lang="en-US" sz="1400" dirty="0">
                  <a:ea typeface="Verdana" panose="020B0604030504040204" pitchFamily="34" charset="0"/>
                </a:rPr>
                <a:t>Port Severn</a:t>
              </a:r>
            </a:p>
            <a:p>
              <a:pPr marL="285750" indent="-285750">
                <a:buFont typeface="Arial" panose="020B0604020202020204" pitchFamily="34" charset="0"/>
                <a:buChar char="•"/>
              </a:pPr>
              <a:r>
                <a:rPr lang="en-US" sz="1400" dirty="0">
                  <a:ea typeface="Verdana" panose="020B0604030504040204" pitchFamily="34" charset="0"/>
                </a:rPr>
                <a:t>Severn Falls</a:t>
              </a:r>
            </a:p>
            <a:p>
              <a:pPr marL="285750" indent="-285750">
                <a:buFont typeface="Arial" panose="020B0604020202020204" pitchFamily="34" charset="0"/>
                <a:buChar char="•"/>
              </a:pPr>
              <a:r>
                <a:rPr lang="en-US" sz="1400" dirty="0">
                  <a:ea typeface="Verdana" panose="020B0604030504040204" pitchFamily="34" charset="0"/>
                </a:rPr>
                <a:t>Marchmont</a:t>
              </a:r>
            </a:p>
            <a:p>
              <a:pPr marL="285750" indent="-285750">
                <a:buFont typeface="Arial" panose="020B0604020202020204" pitchFamily="34" charset="0"/>
                <a:buChar char="•"/>
              </a:pPr>
              <a:endParaRPr lang="en-US" sz="1400" dirty="0">
                <a:ea typeface="Verdana" panose="020B0604030504040204" pitchFamily="34" charset="0"/>
              </a:endParaRPr>
            </a:p>
            <a:p>
              <a:endParaRPr lang="en-US" sz="1400" dirty="0">
                <a:ea typeface="Verdana" panose="020B0604030504040204" pitchFamily="34" charset="0"/>
              </a:endParaRPr>
            </a:p>
            <a:p>
              <a:pPr marL="285750" indent="-285750">
                <a:buFont typeface="Arial" panose="020B0604020202020204" pitchFamily="34" charset="0"/>
                <a:buChar char="•"/>
              </a:pPr>
              <a:endParaRPr lang="en-US" sz="1400" dirty="0">
                <a:ea typeface="Verdana" panose="020B0604030504040204" pitchFamily="34" charset="0"/>
              </a:endParaRPr>
            </a:p>
            <a:p>
              <a:pPr marL="285750" indent="-285750">
                <a:buFont typeface="Arial" panose="020B0604020202020204" pitchFamily="34" charset="0"/>
                <a:buChar char="•"/>
              </a:pPr>
              <a:endParaRPr lang="en-CA" sz="1400" dirty="0">
                <a:ea typeface="Verdana" panose="020B0604030504040204" pitchFamily="34" charset="0"/>
              </a:endParaRPr>
            </a:p>
          </p:txBody>
        </p:sp>
        <p:sp>
          <p:nvSpPr>
            <p:cNvPr id="23" name="TextBox 22">
              <a:extLst>
                <a:ext uri="{FF2B5EF4-FFF2-40B4-BE49-F238E27FC236}">
                  <a16:creationId xmlns:a16="http://schemas.microsoft.com/office/drawing/2014/main" id="{57A906E1-7D6A-15EA-DE94-377D3FF9786F}"/>
                </a:ext>
              </a:extLst>
            </p:cNvPr>
            <p:cNvSpPr txBox="1"/>
            <p:nvPr/>
          </p:nvSpPr>
          <p:spPr>
            <a:xfrm>
              <a:off x="8089901" y="2953955"/>
              <a:ext cx="6002326" cy="307777"/>
            </a:xfrm>
            <a:prstGeom prst="rect">
              <a:avLst/>
            </a:prstGeom>
            <a:noFill/>
          </p:spPr>
          <p:txBody>
            <a:bodyPr wrap="square" rtlCol="0">
              <a:spAutoFit/>
            </a:bodyPr>
            <a:lstStyle/>
            <a:p>
              <a:r>
                <a:rPr lang="en-CA" sz="1400" b="1" dirty="0">
                  <a:solidFill>
                    <a:srgbClr val="002660"/>
                  </a:solidFill>
                  <a:ea typeface="Verdana" panose="020B0604030504040204" pitchFamily="34" charset="0"/>
                </a:rPr>
                <a:t>Current Levels of Wastewater Service in Severn: </a:t>
              </a:r>
            </a:p>
          </p:txBody>
        </p:sp>
      </p:grpSp>
      <p:grpSp>
        <p:nvGrpSpPr>
          <p:cNvPr id="5" name="Group 4">
            <a:extLst>
              <a:ext uri="{FF2B5EF4-FFF2-40B4-BE49-F238E27FC236}">
                <a16:creationId xmlns:a16="http://schemas.microsoft.com/office/drawing/2014/main" id="{4B0C1472-4DD5-B266-6DC2-5554192CA5B3}"/>
              </a:ext>
            </a:extLst>
          </p:cNvPr>
          <p:cNvGrpSpPr>
            <a:grpSpLocks noChangeAspect="1"/>
          </p:cNvGrpSpPr>
          <p:nvPr/>
        </p:nvGrpSpPr>
        <p:grpSpPr>
          <a:xfrm>
            <a:off x="135006" y="1569423"/>
            <a:ext cx="701009" cy="585391"/>
            <a:chOff x="4131405" y="5347944"/>
            <a:chExt cx="899771" cy="751371"/>
          </a:xfrm>
        </p:grpSpPr>
        <p:sp>
          <p:nvSpPr>
            <p:cNvPr id="34" name="Oval 33">
              <a:extLst>
                <a:ext uri="{FF2B5EF4-FFF2-40B4-BE49-F238E27FC236}">
                  <a16:creationId xmlns:a16="http://schemas.microsoft.com/office/drawing/2014/main" id="{6A44E33A-1ECA-DC01-330B-9B7119A4E307}"/>
                </a:ext>
              </a:extLst>
            </p:cNvPr>
            <p:cNvSpPr>
              <a:spLocks noChangeAspect="1"/>
            </p:cNvSpPr>
            <p:nvPr/>
          </p:nvSpPr>
          <p:spPr>
            <a:xfrm>
              <a:off x="4205606" y="5347944"/>
              <a:ext cx="751371" cy="751371"/>
            </a:xfrm>
            <a:prstGeom prst="ellipse">
              <a:avLst/>
            </a:prstGeom>
            <a:noFill/>
            <a:ln w="76200">
              <a:solidFill>
                <a:srgbClr val="B8D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3" name="Picture 2" descr="Vector Pipes Plastic Pipe Png Royalty Free Download - Pipe Icon - Free  Transparent PNG Clipart Images Download">
              <a:extLst>
                <a:ext uri="{FF2B5EF4-FFF2-40B4-BE49-F238E27FC236}">
                  <a16:creationId xmlns:a16="http://schemas.microsoft.com/office/drawing/2014/main" id="{D012CB0E-6C1A-717F-4DFE-3BC8A4607F0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31405" y="5433090"/>
              <a:ext cx="899771" cy="633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B8F1D42-5C82-CA6E-291F-76104CFAB920}"/>
              </a:ext>
            </a:extLst>
          </p:cNvPr>
          <p:cNvGrpSpPr/>
          <p:nvPr/>
        </p:nvGrpSpPr>
        <p:grpSpPr>
          <a:xfrm>
            <a:off x="194674" y="3027828"/>
            <a:ext cx="583533" cy="583533"/>
            <a:chOff x="206141" y="4345202"/>
            <a:chExt cx="583533" cy="583533"/>
          </a:xfrm>
        </p:grpSpPr>
        <p:sp>
          <p:nvSpPr>
            <p:cNvPr id="36" name="Oval 35">
              <a:extLst>
                <a:ext uri="{FF2B5EF4-FFF2-40B4-BE49-F238E27FC236}">
                  <a16:creationId xmlns:a16="http://schemas.microsoft.com/office/drawing/2014/main" id="{2772E655-6D56-24E1-E894-6BC9CC7E8E45}"/>
                </a:ext>
              </a:extLst>
            </p:cNvPr>
            <p:cNvSpPr>
              <a:spLocks noChangeAspect="1"/>
            </p:cNvSpPr>
            <p:nvPr/>
          </p:nvSpPr>
          <p:spPr>
            <a:xfrm>
              <a:off x="206141" y="4345202"/>
              <a:ext cx="583533" cy="583533"/>
            </a:xfrm>
            <a:prstGeom prst="ellipse">
              <a:avLst/>
            </a:prstGeom>
            <a:noFill/>
            <a:ln w="76200">
              <a:solidFill>
                <a:srgbClr val="FAC3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8" name="Picture 4" descr="Well Icon - Free PNG &amp; SVG 80360 - Noun Project">
              <a:extLst>
                <a:ext uri="{FF2B5EF4-FFF2-40B4-BE49-F238E27FC236}">
                  <a16:creationId xmlns:a16="http://schemas.microsoft.com/office/drawing/2014/main" id="{857E70C8-B9EC-038B-A165-9751FB77F4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047" y="4425107"/>
              <a:ext cx="430326" cy="430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0987C1DC-03CC-320D-D01A-87B2232FE8D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60818" y="1027382"/>
            <a:ext cx="7596176" cy="4548505"/>
          </a:xfrm>
          <a:prstGeom prst="rect">
            <a:avLst/>
          </a:prstGeom>
        </p:spPr>
      </p:pic>
      <p:pic>
        <p:nvPicPr>
          <p:cNvPr id="3" name="Picture 2">
            <a:extLst>
              <a:ext uri="{FF2B5EF4-FFF2-40B4-BE49-F238E27FC236}">
                <a16:creationId xmlns:a16="http://schemas.microsoft.com/office/drawing/2014/main" id="{CF7456C3-D733-C75E-7160-52A739DF1D0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3820732786"/>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BF80ED-0DBC-41D2-B3BB-DD48BBA8F3EF}"/>
              </a:ext>
            </a:extLst>
          </p:cNvPr>
          <p:cNvGrpSpPr/>
          <p:nvPr/>
        </p:nvGrpSpPr>
        <p:grpSpPr>
          <a:xfrm>
            <a:off x="-36945" y="-9236"/>
            <a:ext cx="12459853" cy="746449"/>
            <a:chOff x="-35512" y="26634"/>
            <a:chExt cx="11443318" cy="746449"/>
          </a:xfrm>
        </p:grpSpPr>
        <p:pic>
          <p:nvPicPr>
            <p:cNvPr id="4" name="Graphic 3">
              <a:extLst>
                <a:ext uri="{FF2B5EF4-FFF2-40B4-BE49-F238E27FC236}">
                  <a16:creationId xmlns:a16="http://schemas.microsoft.com/office/drawing/2014/main" id="{A7EF7686-EF74-4EAC-A099-F7608C8A9F9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141"/>
            <a:stretch/>
          </p:blipFill>
          <p:spPr>
            <a:xfrm>
              <a:off x="-35512" y="26634"/>
              <a:ext cx="11443318" cy="746449"/>
            </a:xfrm>
            <a:prstGeom prst="rect">
              <a:avLst/>
            </a:prstGeom>
          </p:spPr>
        </p:pic>
        <p:sp>
          <p:nvSpPr>
            <p:cNvPr id="5" name="TextBox 4">
              <a:extLst>
                <a:ext uri="{FF2B5EF4-FFF2-40B4-BE49-F238E27FC236}">
                  <a16:creationId xmlns:a16="http://schemas.microsoft.com/office/drawing/2014/main" id="{A35EE057-CF81-48A9-862E-A05D98411441}"/>
                </a:ext>
              </a:extLst>
            </p:cNvPr>
            <p:cNvSpPr txBox="1"/>
            <p:nvPr/>
          </p:nvSpPr>
          <p:spPr>
            <a:xfrm>
              <a:off x="130401" y="94495"/>
              <a:ext cx="5780650" cy="523220"/>
            </a:xfrm>
            <a:prstGeom prst="rect">
              <a:avLst/>
            </a:prstGeom>
            <a:noFill/>
          </p:spPr>
          <p:txBody>
            <a:bodyPr wrap="square">
              <a:spAutoFit/>
            </a:bodyPr>
            <a:lstStyle/>
            <a:p>
              <a:r>
                <a:rPr lang="en-US" sz="2800" b="1" dirty="0">
                  <a:solidFill>
                    <a:schemeClr val="bg1"/>
                  </a:solidFill>
                </a:rPr>
                <a:t>Water System Terminology</a:t>
              </a:r>
            </a:p>
          </p:txBody>
        </p:sp>
      </p:grpSp>
      <p:pic>
        <p:nvPicPr>
          <p:cNvPr id="40" name="Graphic 39">
            <a:extLst>
              <a:ext uri="{FF2B5EF4-FFF2-40B4-BE49-F238E27FC236}">
                <a16:creationId xmlns:a16="http://schemas.microsoft.com/office/drawing/2014/main" id="{E668A36F-ADFA-3A81-D610-7063147D0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902"/>
            <a:ext cx="12192000" cy="82939"/>
          </a:xfrm>
          <a:prstGeom prst="rect">
            <a:avLst/>
          </a:prstGeom>
        </p:spPr>
      </p:pic>
      <p:sp>
        <p:nvSpPr>
          <p:cNvPr id="41" name="Slide Number Placeholder 3">
            <a:extLst>
              <a:ext uri="{FF2B5EF4-FFF2-40B4-BE49-F238E27FC236}">
                <a16:creationId xmlns:a16="http://schemas.microsoft.com/office/drawing/2014/main" id="{4787290A-7B3E-8026-2770-9E88577B1D10}"/>
              </a:ext>
            </a:extLst>
          </p:cNvPr>
          <p:cNvSpPr>
            <a:spLocks noGrp="1"/>
          </p:cNvSpPr>
          <p:nvPr>
            <p:ph type="sldNum" sz="quarter" idx="12"/>
          </p:nvPr>
        </p:nvSpPr>
        <p:spPr>
          <a:xfrm>
            <a:off x="4830113" y="6355011"/>
            <a:ext cx="2531774" cy="365125"/>
          </a:xfrm>
        </p:spPr>
        <p:txBody>
          <a:bodyPr/>
          <a:lstStyle/>
          <a:p>
            <a:pPr algn="ctr"/>
            <a:r>
              <a:rPr lang="en-CA" sz="1400" dirty="0"/>
              <a:t>Public Information Centre #1</a:t>
            </a:r>
          </a:p>
          <a:p>
            <a:pPr algn="ctr"/>
            <a:r>
              <a:rPr lang="en-CA" sz="1400" dirty="0"/>
              <a:t>- </a:t>
            </a:r>
            <a:fld id="{E8297CD7-4719-4BB7-A677-FB616A3D4DA0}" type="slidenum">
              <a:rPr lang="en-CA" sz="1400"/>
              <a:pPr algn="ctr"/>
              <a:t>9</a:t>
            </a:fld>
            <a:r>
              <a:rPr lang="en-CA" sz="1400" dirty="0"/>
              <a:t> -</a:t>
            </a:r>
          </a:p>
        </p:txBody>
      </p:sp>
      <p:pic>
        <p:nvPicPr>
          <p:cNvPr id="43" name="Picture 42" descr="Logo&#10;&#10;Description automatically generated">
            <a:extLst>
              <a:ext uri="{FF2B5EF4-FFF2-40B4-BE49-F238E27FC236}">
                <a16:creationId xmlns:a16="http://schemas.microsoft.com/office/drawing/2014/main" id="{93711908-B9DF-4B7D-9049-E60A56B28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06" y="6293063"/>
            <a:ext cx="1142632" cy="427073"/>
          </a:xfrm>
          <a:prstGeom prst="rect">
            <a:avLst/>
          </a:prstGeom>
        </p:spPr>
      </p:pic>
      <p:grpSp>
        <p:nvGrpSpPr>
          <p:cNvPr id="12" name="Group 11">
            <a:extLst>
              <a:ext uri="{FF2B5EF4-FFF2-40B4-BE49-F238E27FC236}">
                <a16:creationId xmlns:a16="http://schemas.microsoft.com/office/drawing/2014/main" id="{F4DB5F86-BD43-9C24-BBC6-8C0E8174EE4E}"/>
              </a:ext>
            </a:extLst>
          </p:cNvPr>
          <p:cNvGrpSpPr/>
          <p:nvPr/>
        </p:nvGrpSpPr>
        <p:grpSpPr>
          <a:xfrm>
            <a:off x="103471" y="779170"/>
            <a:ext cx="6519272" cy="4735916"/>
            <a:chOff x="143706" y="3842713"/>
            <a:chExt cx="7779583" cy="3713626"/>
          </a:xfrm>
        </p:grpSpPr>
        <p:sp>
          <p:nvSpPr>
            <p:cNvPr id="6" name="TextBox 5">
              <a:extLst>
                <a:ext uri="{FF2B5EF4-FFF2-40B4-BE49-F238E27FC236}">
                  <a16:creationId xmlns:a16="http://schemas.microsoft.com/office/drawing/2014/main" id="{CE8B1B19-0ECC-5CB0-3D0E-11B44395B4BF}"/>
                </a:ext>
              </a:extLst>
            </p:cNvPr>
            <p:cNvSpPr txBox="1"/>
            <p:nvPr/>
          </p:nvSpPr>
          <p:spPr>
            <a:xfrm>
              <a:off x="143706" y="3842713"/>
              <a:ext cx="7779583" cy="400110"/>
            </a:xfrm>
            <a:prstGeom prst="rect">
              <a:avLst/>
            </a:prstGeom>
            <a:noFill/>
          </p:spPr>
          <p:txBody>
            <a:bodyPr wrap="square" rtlCol="0">
              <a:spAutoFit/>
            </a:bodyPr>
            <a:lstStyle/>
            <a:p>
              <a:r>
                <a:rPr lang="en-CA" sz="2000" b="1" dirty="0">
                  <a:solidFill>
                    <a:srgbClr val="002660"/>
                  </a:solidFill>
                  <a:ea typeface="Verdana" panose="020B0604030504040204" pitchFamily="34" charset="0"/>
                </a:rPr>
                <a:t>Water System Terms and Definitions: </a:t>
              </a:r>
            </a:p>
          </p:txBody>
        </p:sp>
        <p:sp>
          <p:nvSpPr>
            <p:cNvPr id="11" name="TextBox 10">
              <a:extLst>
                <a:ext uri="{FF2B5EF4-FFF2-40B4-BE49-F238E27FC236}">
                  <a16:creationId xmlns:a16="http://schemas.microsoft.com/office/drawing/2014/main" id="{7BFAD0AB-A58F-3112-38CF-8C678EB319D2}"/>
                </a:ext>
              </a:extLst>
            </p:cNvPr>
            <p:cNvSpPr txBox="1"/>
            <p:nvPr/>
          </p:nvSpPr>
          <p:spPr>
            <a:xfrm>
              <a:off x="143706" y="4153441"/>
              <a:ext cx="7204342" cy="3402898"/>
            </a:xfrm>
            <a:prstGeom prst="rect">
              <a:avLst/>
            </a:prstGeom>
            <a:noFill/>
          </p:spPr>
          <p:txBody>
            <a:bodyPr wrap="square" rtlCol="0">
              <a:spAutoFit/>
            </a:bodyPr>
            <a:lstStyle/>
            <a:p>
              <a:pPr marL="285750" indent="-285750" algn="just">
                <a:buFont typeface="Arial" panose="020B0604020202020204" pitchFamily="34" charset="0"/>
                <a:buChar char="•"/>
              </a:pPr>
              <a:r>
                <a:rPr lang="en-CA" sz="1300" b="1" dirty="0"/>
                <a:t>Water Distribution System</a:t>
              </a:r>
              <a:r>
                <a:rPr lang="en-US" sz="1300" b="1" dirty="0"/>
                <a:t>: </a:t>
              </a:r>
              <a:r>
                <a:rPr lang="en-US" sz="1300" dirty="0"/>
                <a:t>Provides safe and high-quality drinking water for the Service Area, while having the capacity to deliver sufficient water at the right pressure for firefighting purposes.</a:t>
              </a:r>
            </a:p>
            <a:p>
              <a:pPr marL="285750" indent="-285750" algn="just">
                <a:buFont typeface="Arial" panose="020B0604020202020204" pitchFamily="34" charset="0"/>
                <a:buChar char="•"/>
              </a:pPr>
              <a:r>
                <a:rPr lang="en-US" sz="1300" b="1" dirty="0"/>
                <a:t>Water Treatment Plant: </a:t>
              </a:r>
              <a:r>
                <a:rPr lang="en-US" sz="1300" dirty="0"/>
                <a:t>Water goes through treatment processes to remove impurities, disinfect, and ensure it meets safety and quality standards. Treatment facilities can include filtration plants, chemical treatment units, and disinfection systems.</a:t>
              </a:r>
            </a:p>
            <a:p>
              <a:pPr marL="285750" indent="-285750" algn="just">
                <a:buFont typeface="Arial" panose="020B0604020202020204" pitchFamily="34" charset="0"/>
                <a:buChar char="•"/>
              </a:pPr>
              <a:r>
                <a:rPr lang="en-US" sz="1300" b="1" dirty="0"/>
                <a:t>Water Source: </a:t>
              </a:r>
              <a:r>
                <a:rPr lang="en-US" sz="1300" dirty="0"/>
                <a:t>Usually a natural water source, such as a river, lake, reservoir, groundwater well, or treatment plant, where water is collected and initially treated. Lakes and wells are water sources for the Severn distribution system.</a:t>
              </a:r>
            </a:p>
            <a:p>
              <a:pPr marL="285750" indent="-285750" algn="just">
                <a:buFont typeface="Arial" panose="020B0604020202020204" pitchFamily="34" charset="0"/>
                <a:buChar char="•"/>
              </a:pPr>
              <a:r>
                <a:rPr lang="en-US" sz="1300" b="1" dirty="0"/>
                <a:t>Distribution Pipes: </a:t>
              </a:r>
              <a:r>
                <a:rPr lang="en-US" sz="1300" dirty="0"/>
                <a:t>A vast network of pipes that transport water from treatment plants to consumers. These pipes are commonly constructed using materials such as cast iron, steel, PVC, or HDPE, ensuring safe and efficient water distribution. In Severn, most pipes are made of PVC.</a:t>
              </a:r>
            </a:p>
            <a:p>
              <a:pPr marL="285750" indent="-285750" algn="just">
                <a:buFont typeface="Arial" panose="020B0604020202020204" pitchFamily="34" charset="0"/>
                <a:buChar char="•"/>
              </a:pPr>
              <a:r>
                <a:rPr lang="en-US" sz="1300" b="1" dirty="0"/>
                <a:t>Valves and Hydrants: </a:t>
              </a:r>
              <a:r>
                <a:rPr lang="en-US" sz="1300" dirty="0"/>
                <a:t>Valves are used to control the flow of water within the distribution system, allowing for maintenance and repairs. Hydrants are used for accessing water in emergencies, such as firefighting.</a:t>
              </a:r>
            </a:p>
            <a:p>
              <a:pPr marL="285750" indent="-285750" algn="just">
                <a:buFont typeface="Arial" panose="020B0604020202020204" pitchFamily="34" charset="0"/>
                <a:buChar char="•"/>
              </a:pPr>
              <a:r>
                <a:rPr lang="en-US" sz="1300" b="1" i="0" dirty="0">
                  <a:effectLst/>
                </a:rPr>
                <a:t>Pressure Regulation Devices:</a:t>
              </a:r>
              <a:r>
                <a:rPr lang="en-US" sz="1300" b="0" i="0" dirty="0">
                  <a:solidFill>
                    <a:srgbClr val="0F0F0F"/>
                  </a:solidFill>
                  <a:effectLst/>
                </a:rPr>
                <a:t> Pressure-reducing valves (PRVs) are used to maintain consistent water pressure in the distribution system, ensuring adequate supply and preventing damage to pipes and appliances.</a:t>
              </a:r>
              <a:endParaRPr lang="en-US" sz="1300" dirty="0"/>
            </a:p>
            <a:p>
              <a:pPr marL="285750" indent="-285750" algn="just">
                <a:buFont typeface="Arial" panose="020B0604020202020204" pitchFamily="34" charset="0"/>
                <a:buChar char="•"/>
              </a:pPr>
              <a:endParaRPr lang="en-US" sz="1300" dirty="0"/>
            </a:p>
          </p:txBody>
        </p:sp>
      </p:grpSp>
      <p:pic>
        <p:nvPicPr>
          <p:cNvPr id="10" name="Picture 9">
            <a:extLst>
              <a:ext uri="{FF2B5EF4-FFF2-40B4-BE49-F238E27FC236}">
                <a16:creationId xmlns:a16="http://schemas.microsoft.com/office/drawing/2014/main" id="{81ED9B57-B032-10D3-4925-4A85A26F97B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40692" y="1828787"/>
            <a:ext cx="5865000" cy="26703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5D579A1-F305-ABE4-343C-B18BC9E6C33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04479" y="6293063"/>
            <a:ext cx="600998" cy="489020"/>
          </a:xfrm>
          <a:prstGeom prst="rect">
            <a:avLst/>
          </a:prstGeom>
        </p:spPr>
      </p:pic>
    </p:spTree>
    <p:extLst>
      <p:ext uri="{BB962C8B-B14F-4D97-AF65-F5344CB8AC3E}">
        <p14:creationId xmlns:p14="http://schemas.microsoft.com/office/powerpoint/2010/main" val="3541293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TotalTime>
  <Words>2141</Words>
  <Application>Microsoft Office PowerPoint</Application>
  <PresentationFormat>Widescreen</PresentationFormat>
  <Paragraphs>241</Paragraphs>
  <Slides>15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Arial</vt:lpstr>
      <vt:lpstr>Calibri</vt:lpstr>
      <vt:lpstr>Calibri Light</vt:lpstr>
      <vt:lpstr>Calibri-Italic</vt:lpstr>
      <vt:lpstr>Times New Roman</vt:lpstr>
      <vt:lpstr>Verdana</vt:lpstr>
      <vt:lpstr>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Sullivan</dc:creator>
  <cp:lastModifiedBy>Margi Sheth</cp:lastModifiedBy>
  <cp:revision>204</cp:revision>
  <dcterms:created xsi:type="dcterms:W3CDTF">2022-10-03T13:40:38Z</dcterms:created>
  <dcterms:modified xsi:type="dcterms:W3CDTF">2023-12-04T18:47:27Z</dcterms:modified>
</cp:coreProperties>
</file>